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2.jpg" ContentType="image/jpg"/>
  <Override PartName="/ppt/media/image16.jpg" ContentType="image/jpg"/>
  <Override PartName="/ppt/media/image2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handoutMasterIdLst>
    <p:handoutMasterId r:id="rId23"/>
  </p:handoutMasterIdLst>
  <p:sldIdLst>
    <p:sldId id="281" r:id="rId2"/>
    <p:sldId id="282" r:id="rId3"/>
    <p:sldId id="283" r:id="rId4"/>
    <p:sldId id="284" r:id="rId5"/>
    <p:sldId id="285" r:id="rId6"/>
    <p:sldId id="286" r:id="rId7"/>
    <p:sldId id="287" r:id="rId8"/>
    <p:sldId id="289" r:id="rId9"/>
    <p:sldId id="291" r:id="rId10"/>
    <p:sldId id="292" r:id="rId11"/>
    <p:sldId id="293" r:id="rId12"/>
    <p:sldId id="294" r:id="rId13"/>
    <p:sldId id="297" r:id="rId14"/>
    <p:sldId id="298" r:id="rId15"/>
    <p:sldId id="299" r:id="rId16"/>
    <p:sldId id="300" r:id="rId17"/>
    <p:sldId id="301" r:id="rId18"/>
    <p:sldId id="302" r:id="rId19"/>
    <p:sldId id="303" r:id="rId20"/>
    <p:sldId id="305" r:id="rId21"/>
    <p:sldId id="280" r:id="rId22"/>
  </p:sldIdLst>
  <p:sldSz cx="6858000" cy="9906000" type="A4"/>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1699" y="806"/>
      </p:cViewPr>
      <p:guideLst>
        <p:guide orient="horz" pos="3120"/>
        <p:guide pos="2160"/>
      </p:guideLst>
    </p:cSldViewPr>
  </p:slideViewPr>
  <p:notesTextViewPr>
    <p:cViewPr>
      <p:scale>
        <a:sx n="1" d="1"/>
        <a:sy n="1" d="1"/>
      </p:scale>
      <p:origin x="0" y="0"/>
    </p:cViewPr>
  </p:notesTextViewPr>
  <p:notesViewPr>
    <p:cSldViewPr snapToGrid="0" showGuides="1">
      <p:cViewPr varScale="1">
        <p:scale>
          <a:sx n="53" d="100"/>
          <a:sy n="53" d="100"/>
        </p:scale>
        <p:origin x="284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A1CA9F-A59C-483F-8447-6E1197C000D8}" type="datetimeFigureOut">
              <a:rPr lang="vi-VN" smtClean="0"/>
              <a:t>03/06/2020</a:t>
            </a:fld>
            <a:endParaRPr lang="vi-V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D322D7-6CC8-4AE9-A44F-BB87E8EBF03F}" type="slidenum">
              <a:rPr lang="vi-VN" smtClean="0"/>
              <a:t>‹#›</a:t>
            </a:fld>
            <a:endParaRPr lang="vi-VN"/>
          </a:p>
        </p:txBody>
      </p:sp>
    </p:spTree>
    <p:extLst>
      <p:ext uri="{BB962C8B-B14F-4D97-AF65-F5344CB8AC3E}">
        <p14:creationId xmlns:p14="http://schemas.microsoft.com/office/powerpoint/2010/main" val="5783518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787" y="9245600"/>
            <a:ext cx="6856214"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149568"/>
            <a:ext cx="6856214"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17220" y="1096264"/>
            <a:ext cx="5657850" cy="5151120"/>
          </a:xfrm>
        </p:spPr>
        <p:txBody>
          <a:bodyPr anchor="b">
            <a:normAutofit/>
          </a:bodyPr>
          <a:lstStyle>
            <a:lvl1pPr algn="l">
              <a:lnSpc>
                <a:spcPct val="85000"/>
              </a:lnSpc>
              <a:defRPr sz="6000" spc="-3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18779" y="6435897"/>
            <a:ext cx="5657850" cy="1651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76949B-03DD-46AB-A45C-55814F5C4DC6}" type="datetimeFigureOut">
              <a:rPr lang="vi-VN" smtClean="0"/>
              <a:t>03/06/2020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050C44A-A7C5-49EA-9887-C2F72EA73438}" type="slidenum">
              <a:rPr lang="vi-VN" smtClean="0"/>
              <a:t>‹#›</a:t>
            </a:fld>
            <a:endParaRPr lang="vi-VN"/>
          </a:p>
        </p:txBody>
      </p:sp>
      <p:cxnSp>
        <p:nvCxnSpPr>
          <p:cNvPr id="9" name="Straight Connector 8"/>
          <p:cNvCxnSpPr/>
          <p:nvPr/>
        </p:nvCxnSpPr>
        <p:spPr>
          <a:xfrm>
            <a:off x="679308" y="6273800"/>
            <a:ext cx="55549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885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76949B-03DD-46AB-A45C-55814F5C4DC6}" type="datetimeFigureOut">
              <a:rPr lang="vi-VN" smtClean="0"/>
              <a:t>03/06/2020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050C44A-A7C5-49EA-9887-C2F72EA73438}" type="slidenum">
              <a:rPr lang="vi-VN" smtClean="0"/>
              <a:t>‹#›</a:t>
            </a:fld>
            <a:endParaRPr lang="vi-VN"/>
          </a:p>
        </p:txBody>
      </p:sp>
    </p:spTree>
    <p:extLst>
      <p:ext uri="{BB962C8B-B14F-4D97-AF65-F5344CB8AC3E}">
        <p14:creationId xmlns:p14="http://schemas.microsoft.com/office/powerpoint/2010/main" val="1818938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787" y="9245600"/>
            <a:ext cx="6856214"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149568"/>
            <a:ext cx="6856214"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4907757" y="595547"/>
            <a:ext cx="1478756" cy="831985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95547"/>
            <a:ext cx="4350544" cy="8319853"/>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76949B-03DD-46AB-A45C-55814F5C4DC6}" type="datetimeFigureOut">
              <a:rPr lang="vi-VN" smtClean="0"/>
              <a:t>03/06/2020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050C44A-A7C5-49EA-9887-C2F72EA73438}" type="slidenum">
              <a:rPr lang="vi-VN" smtClean="0"/>
              <a:t>‹#›</a:t>
            </a:fld>
            <a:endParaRPr lang="vi-VN"/>
          </a:p>
        </p:txBody>
      </p:sp>
    </p:spTree>
    <p:extLst>
      <p:ext uri="{BB962C8B-B14F-4D97-AF65-F5344CB8AC3E}">
        <p14:creationId xmlns:p14="http://schemas.microsoft.com/office/powerpoint/2010/main" val="91189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76949B-03DD-46AB-A45C-55814F5C4DC6}" type="datetimeFigureOut">
              <a:rPr lang="vi-VN" smtClean="0"/>
              <a:t>03/06/2020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050C44A-A7C5-49EA-9887-C2F72EA73438}" type="slidenum">
              <a:rPr lang="vi-VN" smtClean="0"/>
              <a:t>‹#›</a:t>
            </a:fld>
            <a:endParaRPr lang="vi-VN"/>
          </a:p>
        </p:txBody>
      </p:sp>
    </p:spTree>
    <p:extLst>
      <p:ext uri="{BB962C8B-B14F-4D97-AF65-F5344CB8AC3E}">
        <p14:creationId xmlns:p14="http://schemas.microsoft.com/office/powerpoint/2010/main" val="3314517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87" y="9245600"/>
            <a:ext cx="6856214"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149568"/>
            <a:ext cx="6856214"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220" y="1096264"/>
            <a:ext cx="5657850" cy="5151120"/>
          </a:xfrm>
        </p:spPr>
        <p:txBody>
          <a:bodyPr anchor="b" anchorCtr="0">
            <a:normAutofit/>
          </a:bodyPr>
          <a:lstStyle>
            <a:lvl1pPr>
              <a:lnSpc>
                <a:spcPct val="85000"/>
              </a:lnSpc>
              <a:defRPr sz="6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17220" y="6432296"/>
            <a:ext cx="5657850" cy="1651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76949B-03DD-46AB-A45C-55814F5C4DC6}" type="datetimeFigureOut">
              <a:rPr lang="vi-VN" smtClean="0"/>
              <a:t>03/06/2020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050C44A-A7C5-49EA-9887-C2F72EA73438}" type="slidenum">
              <a:rPr lang="vi-VN" smtClean="0"/>
              <a:t>‹#›</a:t>
            </a:fld>
            <a:endParaRPr lang="vi-VN"/>
          </a:p>
        </p:txBody>
      </p:sp>
      <p:cxnSp>
        <p:nvCxnSpPr>
          <p:cNvPr id="9" name="Straight Connector 8"/>
          <p:cNvCxnSpPr/>
          <p:nvPr/>
        </p:nvCxnSpPr>
        <p:spPr>
          <a:xfrm>
            <a:off x="679308" y="6273800"/>
            <a:ext cx="55549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11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17220" y="413984"/>
            <a:ext cx="5657850" cy="20955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17220" y="2666060"/>
            <a:ext cx="2777490" cy="581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97580" y="2666062"/>
            <a:ext cx="2777490" cy="581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76949B-03DD-46AB-A45C-55814F5C4DC6}" type="datetimeFigureOut">
              <a:rPr lang="vi-VN" smtClean="0"/>
              <a:t>03/06/2020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050C44A-A7C5-49EA-9887-C2F72EA73438}" type="slidenum">
              <a:rPr lang="vi-VN" smtClean="0"/>
              <a:t>‹#›</a:t>
            </a:fld>
            <a:endParaRPr lang="vi-VN"/>
          </a:p>
        </p:txBody>
      </p:sp>
    </p:spTree>
    <p:extLst>
      <p:ext uri="{BB962C8B-B14F-4D97-AF65-F5344CB8AC3E}">
        <p14:creationId xmlns:p14="http://schemas.microsoft.com/office/powerpoint/2010/main" val="156613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17220" y="413984"/>
            <a:ext cx="5657850" cy="209553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17220" y="2666520"/>
            <a:ext cx="2777490" cy="1063518"/>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17220" y="3730038"/>
            <a:ext cx="2777490" cy="4879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97580" y="2666520"/>
            <a:ext cx="2777490" cy="1063518"/>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97580" y="3730038"/>
            <a:ext cx="2777490" cy="4879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76949B-03DD-46AB-A45C-55814F5C4DC6}" type="datetimeFigureOut">
              <a:rPr lang="vi-VN" smtClean="0"/>
              <a:t>03/06/2020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050C44A-A7C5-49EA-9887-C2F72EA73438}" type="slidenum">
              <a:rPr lang="vi-VN" smtClean="0"/>
              <a:t>‹#›</a:t>
            </a:fld>
            <a:endParaRPr lang="vi-VN"/>
          </a:p>
        </p:txBody>
      </p:sp>
    </p:spTree>
    <p:extLst>
      <p:ext uri="{BB962C8B-B14F-4D97-AF65-F5344CB8AC3E}">
        <p14:creationId xmlns:p14="http://schemas.microsoft.com/office/powerpoint/2010/main" val="325482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76949B-03DD-46AB-A45C-55814F5C4DC6}" type="datetimeFigureOut">
              <a:rPr lang="vi-VN" smtClean="0"/>
              <a:t>03/06/2020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050C44A-A7C5-49EA-9887-C2F72EA73438}" type="slidenum">
              <a:rPr lang="vi-VN" smtClean="0"/>
              <a:t>‹#›</a:t>
            </a:fld>
            <a:endParaRPr lang="vi-VN"/>
          </a:p>
        </p:txBody>
      </p:sp>
    </p:spTree>
    <p:extLst>
      <p:ext uri="{BB962C8B-B14F-4D97-AF65-F5344CB8AC3E}">
        <p14:creationId xmlns:p14="http://schemas.microsoft.com/office/powerpoint/2010/main" val="1935922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787" y="9245600"/>
            <a:ext cx="6856214"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9149568"/>
            <a:ext cx="6856214"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376949B-03DD-46AB-A45C-55814F5C4DC6}" type="datetimeFigureOut">
              <a:rPr lang="vi-VN" smtClean="0"/>
              <a:t>03/06/2020</a:t>
            </a:fld>
            <a:endParaRPr lang="vi-V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vi-VN"/>
          </a:p>
        </p:txBody>
      </p:sp>
      <p:sp>
        <p:nvSpPr>
          <p:cNvPr id="9" name="Slide Number Placeholder 8"/>
          <p:cNvSpPr>
            <a:spLocks noGrp="1"/>
          </p:cNvSpPr>
          <p:nvPr>
            <p:ph type="sldNum" sz="quarter" idx="12"/>
          </p:nvPr>
        </p:nvSpPr>
        <p:spPr/>
        <p:txBody>
          <a:bodyPr/>
          <a:lstStyle/>
          <a:p>
            <a:fld id="{6050C44A-A7C5-49EA-9887-C2F72EA73438}" type="slidenum">
              <a:rPr lang="vi-VN" smtClean="0"/>
              <a:t>‹#›</a:t>
            </a:fld>
            <a:endParaRPr lang="vi-VN"/>
          </a:p>
        </p:txBody>
      </p:sp>
    </p:spTree>
    <p:extLst>
      <p:ext uri="{BB962C8B-B14F-4D97-AF65-F5344CB8AC3E}">
        <p14:creationId xmlns:p14="http://schemas.microsoft.com/office/powerpoint/2010/main" val="4251879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0" y="0"/>
            <a:ext cx="2278570" cy="990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272540" y="0"/>
            <a:ext cx="36005" cy="990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57175" y="858519"/>
            <a:ext cx="1800225" cy="3302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00338" y="1056640"/>
            <a:ext cx="3651885" cy="7594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7175" y="4226560"/>
            <a:ext cx="1800225" cy="4880957"/>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261851" y="9330803"/>
            <a:ext cx="1472912" cy="527403"/>
          </a:xfrm>
        </p:spPr>
        <p:txBody>
          <a:bodyPr/>
          <a:lstStyle>
            <a:lvl1pPr algn="l">
              <a:defRPr/>
            </a:lvl1pPr>
          </a:lstStyle>
          <a:p>
            <a:fld id="{E376949B-03DD-46AB-A45C-55814F5C4DC6}" type="datetimeFigureOut">
              <a:rPr lang="vi-VN" smtClean="0"/>
              <a:t>03/06/2020</a:t>
            </a:fld>
            <a:endParaRPr lang="vi-VN"/>
          </a:p>
        </p:txBody>
      </p:sp>
      <p:sp>
        <p:nvSpPr>
          <p:cNvPr id="6" name="Footer Placeholder 5"/>
          <p:cNvSpPr>
            <a:spLocks noGrp="1"/>
          </p:cNvSpPr>
          <p:nvPr>
            <p:ph type="ftr" sz="quarter" idx="11"/>
          </p:nvPr>
        </p:nvSpPr>
        <p:spPr>
          <a:xfrm>
            <a:off x="2700337" y="9330803"/>
            <a:ext cx="2614613" cy="527403"/>
          </a:xfrm>
        </p:spPr>
        <p:txBody>
          <a:bodyPr/>
          <a:lstStyle>
            <a:lvl1pPr algn="l">
              <a:defRPr>
                <a:solidFill>
                  <a:schemeClr val="tx2"/>
                </a:solidFill>
              </a:defRPr>
            </a:lvl1pPr>
          </a:lstStyle>
          <a:p>
            <a:endParaRPr lang="vi-V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50C44A-A7C5-49EA-9887-C2F72EA73438}" type="slidenum">
              <a:rPr lang="vi-VN" smtClean="0"/>
              <a:t>‹#›</a:t>
            </a:fld>
            <a:endParaRPr lang="vi-VN"/>
          </a:p>
        </p:txBody>
      </p:sp>
    </p:spTree>
    <p:extLst>
      <p:ext uri="{BB962C8B-B14F-4D97-AF65-F5344CB8AC3E}">
        <p14:creationId xmlns:p14="http://schemas.microsoft.com/office/powerpoint/2010/main" val="75885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7154333"/>
            <a:ext cx="6856214" cy="2751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7099554"/>
            <a:ext cx="6856214"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220" y="7330440"/>
            <a:ext cx="5688926" cy="1188720"/>
          </a:xfrm>
        </p:spPr>
        <p:txBody>
          <a:bodyPr tIns="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 y="0"/>
            <a:ext cx="6857992" cy="7099554"/>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17220" y="8532368"/>
            <a:ext cx="5692140" cy="85852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E376949B-03DD-46AB-A45C-55814F5C4DC6}" type="datetimeFigureOut">
              <a:rPr lang="vi-VN" smtClean="0"/>
              <a:t>03/06/2020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050C44A-A7C5-49EA-9887-C2F72EA73438}" type="slidenum">
              <a:rPr lang="vi-VN" smtClean="0"/>
              <a:t>‹#›</a:t>
            </a:fld>
            <a:endParaRPr lang="vi-VN"/>
          </a:p>
        </p:txBody>
      </p:sp>
    </p:spTree>
    <p:extLst>
      <p:ext uri="{BB962C8B-B14F-4D97-AF65-F5344CB8AC3E}">
        <p14:creationId xmlns:p14="http://schemas.microsoft.com/office/powerpoint/2010/main" val="1003871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9245600"/>
            <a:ext cx="6858001"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9149567"/>
            <a:ext cx="6858001" cy="95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17220" y="413984"/>
            <a:ext cx="5657850" cy="2095538"/>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17219" y="2666060"/>
            <a:ext cx="5657851" cy="581152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1" y="9330803"/>
            <a:ext cx="1390652" cy="527403"/>
          </a:xfrm>
          <a:prstGeom prst="rect">
            <a:avLst/>
          </a:prstGeom>
        </p:spPr>
        <p:txBody>
          <a:bodyPr vert="horz" lIns="91440" tIns="45720" rIns="91440" bIns="45720" rtlCol="0" anchor="ctr"/>
          <a:lstStyle>
            <a:lvl1pPr algn="l">
              <a:defRPr sz="675">
                <a:solidFill>
                  <a:srgbClr val="FFFFFF"/>
                </a:solidFill>
              </a:defRPr>
            </a:lvl1pPr>
          </a:lstStyle>
          <a:p>
            <a:fld id="{E376949B-03DD-46AB-A45C-55814F5C4DC6}" type="datetimeFigureOut">
              <a:rPr lang="vi-VN" smtClean="0"/>
              <a:t>03/06/2020</a:t>
            </a:fld>
            <a:endParaRPr lang="vi-VN"/>
          </a:p>
        </p:txBody>
      </p:sp>
      <p:sp>
        <p:nvSpPr>
          <p:cNvPr id="5" name="Footer Placeholder 4"/>
          <p:cNvSpPr>
            <a:spLocks noGrp="1"/>
          </p:cNvSpPr>
          <p:nvPr>
            <p:ph type="ftr" sz="quarter" idx="3"/>
          </p:nvPr>
        </p:nvSpPr>
        <p:spPr>
          <a:xfrm>
            <a:off x="2073480" y="9330803"/>
            <a:ext cx="2712827" cy="527403"/>
          </a:xfrm>
          <a:prstGeom prst="rect">
            <a:avLst/>
          </a:prstGeom>
        </p:spPr>
        <p:txBody>
          <a:bodyPr vert="horz" lIns="91440" tIns="45720" rIns="91440" bIns="45720" rtlCol="0" anchor="ctr"/>
          <a:lstStyle>
            <a:lvl1pPr algn="ctr">
              <a:defRPr sz="675" cap="all" baseline="0">
                <a:solidFill>
                  <a:srgbClr val="FFFFFF"/>
                </a:solidFill>
              </a:defRPr>
            </a:lvl1pPr>
          </a:lstStyle>
          <a:p>
            <a:endParaRPr lang="vi-VN"/>
          </a:p>
        </p:txBody>
      </p:sp>
      <p:sp>
        <p:nvSpPr>
          <p:cNvPr id="6" name="Slide Number Placeholder 5"/>
          <p:cNvSpPr>
            <a:spLocks noGrp="1"/>
          </p:cNvSpPr>
          <p:nvPr>
            <p:ph type="sldNum" sz="quarter" idx="4"/>
          </p:nvPr>
        </p:nvSpPr>
        <p:spPr>
          <a:xfrm>
            <a:off x="5569009" y="9330803"/>
            <a:ext cx="738014" cy="527403"/>
          </a:xfrm>
          <a:prstGeom prst="rect">
            <a:avLst/>
          </a:prstGeom>
        </p:spPr>
        <p:txBody>
          <a:bodyPr vert="horz" lIns="91440" tIns="45720" rIns="91440" bIns="45720" rtlCol="0" anchor="ctr"/>
          <a:lstStyle>
            <a:lvl1pPr algn="r">
              <a:defRPr sz="788">
                <a:solidFill>
                  <a:srgbClr val="FFFFFF"/>
                </a:solidFill>
              </a:defRPr>
            </a:lvl1pPr>
          </a:lstStyle>
          <a:p>
            <a:fld id="{6050C44A-A7C5-49EA-9887-C2F72EA73438}" type="slidenum">
              <a:rPr lang="vi-VN" smtClean="0"/>
              <a:t>‹#›</a:t>
            </a:fld>
            <a:endParaRPr lang="vi-VN"/>
          </a:p>
        </p:txBody>
      </p:sp>
      <p:cxnSp>
        <p:nvCxnSpPr>
          <p:cNvPr id="10" name="Straight Connector 9"/>
          <p:cNvCxnSpPr/>
          <p:nvPr/>
        </p:nvCxnSpPr>
        <p:spPr>
          <a:xfrm>
            <a:off x="671362" y="2510221"/>
            <a:ext cx="560641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24150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hyperlink" Target="http://globalcashewlinks.com.vn/" TargetMode="External"/><Relationship Id="rId2" Type="http://schemas.openxmlformats.org/officeDocument/2006/relationships/hyperlink" Target="mailto:globalcashewlinks@gmail.com"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globalcashewlinks.com.vn/" TargetMode="External"/><Relationship Id="rId2" Type="http://schemas.openxmlformats.org/officeDocument/2006/relationships/hyperlink" Target="mailto:globalcashewlinks@gmail.com"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 y="0"/>
            <a:ext cx="6858003" cy="9906001"/>
            <a:chOff x="157265" y="-346346"/>
            <a:chExt cx="7403127" cy="10693401"/>
          </a:xfrm>
        </p:grpSpPr>
        <p:sp>
          <p:nvSpPr>
            <p:cNvPr id="4" name="object 4"/>
            <p:cNvSpPr/>
            <p:nvPr/>
          </p:nvSpPr>
          <p:spPr>
            <a:xfrm rot="5400000">
              <a:off x="2829642" y="-1267096"/>
              <a:ext cx="3809999" cy="5651500"/>
            </a:xfrm>
            <a:custGeom>
              <a:avLst/>
              <a:gdLst/>
              <a:ahLst/>
              <a:cxnLst/>
              <a:rect l="l" t="t" r="r" b="b"/>
              <a:pathLst>
                <a:path w="3810000" h="5651500">
                  <a:moveTo>
                    <a:pt x="3809585" y="0"/>
                  </a:moveTo>
                  <a:lnTo>
                    <a:pt x="0" y="0"/>
                  </a:lnTo>
                  <a:lnTo>
                    <a:pt x="0" y="5651064"/>
                  </a:lnTo>
                  <a:lnTo>
                    <a:pt x="3809585" y="0"/>
                  </a:lnTo>
                  <a:close/>
                </a:path>
              </a:pathLst>
            </a:custGeom>
            <a:solidFill>
              <a:srgbClr val="D0E17F"/>
            </a:solidFill>
          </p:spPr>
          <p:txBody>
            <a:bodyPr wrap="square" lIns="0" tIns="0" rIns="0" bIns="0" rtlCol="0"/>
            <a:lstStyle/>
            <a:p>
              <a:endParaRPr sz="1667"/>
            </a:p>
          </p:txBody>
        </p:sp>
        <p:sp>
          <p:nvSpPr>
            <p:cNvPr id="6" name="object 6"/>
            <p:cNvSpPr/>
            <p:nvPr/>
          </p:nvSpPr>
          <p:spPr>
            <a:xfrm rot="5400000">
              <a:off x="821477" y="7357474"/>
              <a:ext cx="2325370" cy="3653790"/>
            </a:xfrm>
            <a:custGeom>
              <a:avLst/>
              <a:gdLst/>
              <a:ahLst/>
              <a:cxnLst/>
              <a:rect l="l" t="t" r="r" b="b"/>
              <a:pathLst>
                <a:path w="2325370" h="3653790">
                  <a:moveTo>
                    <a:pt x="2325027" y="0"/>
                  </a:moveTo>
                  <a:lnTo>
                    <a:pt x="0" y="3653599"/>
                  </a:lnTo>
                  <a:lnTo>
                    <a:pt x="2325027" y="3653599"/>
                  </a:lnTo>
                  <a:lnTo>
                    <a:pt x="2325027" y="0"/>
                  </a:lnTo>
                  <a:close/>
                </a:path>
              </a:pathLst>
            </a:custGeom>
            <a:solidFill>
              <a:srgbClr val="78BD75"/>
            </a:solidFill>
          </p:spPr>
          <p:txBody>
            <a:bodyPr wrap="square" lIns="0" tIns="0" rIns="0" bIns="0" rtlCol="0"/>
            <a:lstStyle/>
            <a:p>
              <a:endParaRPr sz="1667"/>
            </a:p>
          </p:txBody>
        </p:sp>
        <p:sp>
          <p:nvSpPr>
            <p:cNvPr id="7" name="object 7"/>
            <p:cNvSpPr/>
            <p:nvPr/>
          </p:nvSpPr>
          <p:spPr>
            <a:xfrm>
              <a:off x="7261799" y="7020363"/>
              <a:ext cx="298450" cy="469265"/>
            </a:xfrm>
            <a:custGeom>
              <a:avLst/>
              <a:gdLst/>
              <a:ahLst/>
              <a:cxnLst/>
              <a:rect l="l" t="t" r="r" b="b"/>
              <a:pathLst>
                <a:path w="298450" h="469265">
                  <a:moveTo>
                    <a:pt x="298196" y="0"/>
                  </a:moveTo>
                  <a:lnTo>
                    <a:pt x="0" y="469239"/>
                  </a:lnTo>
                  <a:lnTo>
                    <a:pt x="298196" y="469239"/>
                  </a:lnTo>
                  <a:lnTo>
                    <a:pt x="298196" y="0"/>
                  </a:lnTo>
                  <a:close/>
                </a:path>
              </a:pathLst>
            </a:custGeom>
            <a:solidFill>
              <a:srgbClr val="FFFFFF"/>
            </a:solidFill>
          </p:spPr>
          <p:txBody>
            <a:bodyPr wrap="square" lIns="0" tIns="0" rIns="0" bIns="0" rtlCol="0"/>
            <a:lstStyle/>
            <a:p>
              <a:endParaRPr sz="1667"/>
            </a:p>
          </p:txBody>
        </p:sp>
        <p:sp>
          <p:nvSpPr>
            <p:cNvPr id="8" name="object 8"/>
            <p:cNvSpPr/>
            <p:nvPr/>
          </p:nvSpPr>
          <p:spPr>
            <a:xfrm rot="5400000">
              <a:off x="1046900" y="5490575"/>
              <a:ext cx="3966845" cy="5746115"/>
            </a:xfrm>
            <a:custGeom>
              <a:avLst/>
              <a:gdLst/>
              <a:ahLst/>
              <a:cxnLst/>
              <a:rect l="l" t="t" r="r" b="b"/>
              <a:pathLst>
                <a:path w="3966845" h="5746115">
                  <a:moveTo>
                    <a:pt x="3966458" y="0"/>
                  </a:moveTo>
                  <a:lnTo>
                    <a:pt x="0" y="5745610"/>
                  </a:lnTo>
                  <a:lnTo>
                    <a:pt x="1648777" y="5745610"/>
                  </a:lnTo>
                  <a:lnTo>
                    <a:pt x="3966458" y="2077101"/>
                  </a:lnTo>
                  <a:lnTo>
                    <a:pt x="3966458" y="0"/>
                  </a:lnTo>
                  <a:close/>
                </a:path>
              </a:pathLst>
            </a:custGeom>
            <a:solidFill>
              <a:srgbClr val="D0E17F"/>
            </a:solidFill>
          </p:spPr>
          <p:txBody>
            <a:bodyPr wrap="square" lIns="0" tIns="0" rIns="0" bIns="0" rtlCol="0"/>
            <a:lstStyle/>
            <a:p>
              <a:endParaRPr sz="1667"/>
            </a:p>
          </p:txBody>
        </p:sp>
      </p:gr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3342"/>
            <a:ext cx="6851941" cy="3428999"/>
          </a:xfrm>
          <a:prstGeom prst="rect">
            <a:avLst/>
          </a:prstGeom>
        </p:spPr>
      </p:pic>
      <p:sp>
        <p:nvSpPr>
          <p:cNvPr id="21" name="object 6"/>
          <p:cNvSpPr/>
          <p:nvPr/>
        </p:nvSpPr>
        <p:spPr>
          <a:xfrm rot="16200000">
            <a:off x="4088555" y="-626772"/>
            <a:ext cx="2154143" cy="3384746"/>
          </a:xfrm>
          <a:custGeom>
            <a:avLst/>
            <a:gdLst/>
            <a:ahLst/>
            <a:cxnLst/>
            <a:rect l="l" t="t" r="r" b="b"/>
            <a:pathLst>
              <a:path w="2325370" h="3653790">
                <a:moveTo>
                  <a:pt x="2325027" y="0"/>
                </a:moveTo>
                <a:lnTo>
                  <a:pt x="0" y="3653599"/>
                </a:lnTo>
                <a:lnTo>
                  <a:pt x="2325027" y="3653599"/>
                </a:lnTo>
                <a:lnTo>
                  <a:pt x="2325027" y="0"/>
                </a:lnTo>
                <a:close/>
              </a:path>
            </a:pathLst>
          </a:custGeom>
          <a:solidFill>
            <a:srgbClr val="78BD75"/>
          </a:solidFill>
        </p:spPr>
        <p:txBody>
          <a:bodyPr wrap="square" lIns="0" tIns="0" rIns="0" bIns="0" rtlCol="0"/>
          <a:lstStyle/>
          <a:p>
            <a:endParaRPr sz="1667"/>
          </a:p>
        </p:txBody>
      </p:sp>
    </p:spTree>
    <p:extLst>
      <p:ext uri="{BB962C8B-B14F-4D97-AF65-F5344CB8AC3E}">
        <p14:creationId xmlns:p14="http://schemas.microsoft.com/office/powerpoint/2010/main" val="1613018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589095" y="5410221"/>
            <a:ext cx="219414" cy="522359"/>
          </a:xfrm>
          <a:custGeom>
            <a:avLst/>
            <a:gdLst/>
            <a:ahLst/>
            <a:cxnLst/>
            <a:rect l="l" t="t" r="r" b="b"/>
            <a:pathLst>
              <a:path w="236854" h="563879">
                <a:moveTo>
                  <a:pt x="236270" y="0"/>
                </a:moveTo>
                <a:lnTo>
                  <a:pt x="0" y="0"/>
                </a:lnTo>
                <a:lnTo>
                  <a:pt x="0" y="120650"/>
                </a:lnTo>
                <a:lnTo>
                  <a:pt x="92278" y="120650"/>
                </a:lnTo>
                <a:lnTo>
                  <a:pt x="92278" y="563880"/>
                </a:lnTo>
                <a:lnTo>
                  <a:pt x="236270" y="563880"/>
                </a:lnTo>
                <a:lnTo>
                  <a:pt x="236270" y="120650"/>
                </a:lnTo>
                <a:lnTo>
                  <a:pt x="236270" y="0"/>
                </a:lnTo>
                <a:close/>
              </a:path>
            </a:pathLst>
          </a:custGeom>
          <a:solidFill>
            <a:srgbClr val="78BD75"/>
          </a:solidFill>
        </p:spPr>
        <p:txBody>
          <a:bodyPr wrap="square" lIns="0" tIns="0" rIns="0" bIns="0" rtlCol="0"/>
          <a:lstStyle/>
          <a:p>
            <a:endParaRPr sz="1667"/>
          </a:p>
        </p:txBody>
      </p:sp>
      <p:sp>
        <p:nvSpPr>
          <p:cNvPr id="4" name="object 4"/>
          <p:cNvSpPr/>
          <p:nvPr/>
        </p:nvSpPr>
        <p:spPr>
          <a:xfrm>
            <a:off x="3539125" y="6909775"/>
            <a:ext cx="385886" cy="542360"/>
          </a:xfrm>
          <a:custGeom>
            <a:avLst/>
            <a:gdLst/>
            <a:ahLst/>
            <a:cxnLst/>
            <a:rect l="l" t="t" r="r" b="b"/>
            <a:pathLst>
              <a:path w="416560" h="585470">
                <a:moveTo>
                  <a:pt x="207987" y="0"/>
                </a:moveTo>
                <a:lnTo>
                  <a:pt x="168684" y="2838"/>
                </a:lnTo>
                <a:lnTo>
                  <a:pt x="100970" y="25535"/>
                </a:lnTo>
                <a:lnTo>
                  <a:pt x="47906" y="71645"/>
                </a:lnTo>
                <a:lnTo>
                  <a:pt x="19255" y="136576"/>
                </a:lnTo>
                <a:lnTo>
                  <a:pt x="15252" y="175247"/>
                </a:lnTo>
                <a:lnTo>
                  <a:pt x="157010" y="175247"/>
                </a:lnTo>
                <a:lnTo>
                  <a:pt x="160198" y="153920"/>
                </a:lnTo>
                <a:lnTo>
                  <a:pt x="168641" y="138688"/>
                </a:lnTo>
                <a:lnTo>
                  <a:pt x="182340" y="129550"/>
                </a:lnTo>
                <a:lnTo>
                  <a:pt x="201295" y="126504"/>
                </a:lnTo>
                <a:lnTo>
                  <a:pt x="218547" y="129597"/>
                </a:lnTo>
                <a:lnTo>
                  <a:pt x="230870" y="138876"/>
                </a:lnTo>
                <a:lnTo>
                  <a:pt x="238263" y="154338"/>
                </a:lnTo>
                <a:lnTo>
                  <a:pt x="240728" y="175983"/>
                </a:lnTo>
                <a:lnTo>
                  <a:pt x="238728" y="193336"/>
                </a:lnTo>
                <a:lnTo>
                  <a:pt x="208737" y="225844"/>
                </a:lnTo>
                <a:lnTo>
                  <a:pt x="167678" y="232168"/>
                </a:lnTo>
                <a:lnTo>
                  <a:pt x="145478" y="232168"/>
                </a:lnTo>
                <a:lnTo>
                  <a:pt x="145478" y="338213"/>
                </a:lnTo>
                <a:lnTo>
                  <a:pt x="184175" y="337845"/>
                </a:lnTo>
                <a:lnTo>
                  <a:pt x="196100" y="338078"/>
                </a:lnTo>
                <a:lnTo>
                  <a:pt x="206959" y="338777"/>
                </a:lnTo>
                <a:lnTo>
                  <a:pt x="245821" y="348981"/>
                </a:lnTo>
                <a:lnTo>
                  <a:pt x="271983" y="395516"/>
                </a:lnTo>
                <a:lnTo>
                  <a:pt x="268168" y="423186"/>
                </a:lnTo>
                <a:lnTo>
                  <a:pt x="256725" y="442950"/>
                </a:lnTo>
                <a:lnTo>
                  <a:pt x="237655" y="454809"/>
                </a:lnTo>
                <a:lnTo>
                  <a:pt x="210959" y="458762"/>
                </a:lnTo>
                <a:lnTo>
                  <a:pt x="186778" y="455461"/>
                </a:lnTo>
                <a:lnTo>
                  <a:pt x="167803" y="445557"/>
                </a:lnTo>
                <a:lnTo>
                  <a:pt x="154036" y="429047"/>
                </a:lnTo>
                <a:lnTo>
                  <a:pt x="145478" y="405930"/>
                </a:lnTo>
                <a:lnTo>
                  <a:pt x="0" y="405930"/>
                </a:lnTo>
                <a:lnTo>
                  <a:pt x="6491" y="446806"/>
                </a:lnTo>
                <a:lnTo>
                  <a:pt x="18510" y="483044"/>
                </a:lnTo>
                <a:lnTo>
                  <a:pt x="45766" y="524271"/>
                </a:lnTo>
                <a:lnTo>
                  <a:pt x="84829" y="554223"/>
                </a:lnTo>
                <a:lnTo>
                  <a:pt x="132802" y="574385"/>
                </a:lnTo>
                <a:lnTo>
                  <a:pt x="181728" y="584057"/>
                </a:lnTo>
                <a:lnTo>
                  <a:pt x="207238" y="585266"/>
                </a:lnTo>
                <a:lnTo>
                  <a:pt x="246101" y="582290"/>
                </a:lnTo>
                <a:lnTo>
                  <a:pt x="316982" y="558477"/>
                </a:lnTo>
                <a:lnTo>
                  <a:pt x="349008" y="537641"/>
                </a:lnTo>
                <a:lnTo>
                  <a:pt x="378305" y="510178"/>
                </a:lnTo>
                <a:lnTo>
                  <a:pt x="411789" y="445626"/>
                </a:lnTo>
                <a:lnTo>
                  <a:pt x="415975" y="408533"/>
                </a:lnTo>
                <a:lnTo>
                  <a:pt x="409370" y="362330"/>
                </a:lnTo>
                <a:lnTo>
                  <a:pt x="389556" y="324170"/>
                </a:lnTo>
                <a:lnTo>
                  <a:pt x="356536" y="294055"/>
                </a:lnTo>
                <a:lnTo>
                  <a:pt x="310311" y="271983"/>
                </a:lnTo>
                <a:lnTo>
                  <a:pt x="342865" y="249544"/>
                </a:lnTo>
                <a:lnTo>
                  <a:pt x="366118" y="222407"/>
                </a:lnTo>
                <a:lnTo>
                  <a:pt x="380070" y="190571"/>
                </a:lnTo>
                <a:lnTo>
                  <a:pt x="384721" y="154038"/>
                </a:lnTo>
                <a:lnTo>
                  <a:pt x="381303" y="120855"/>
                </a:lnTo>
                <a:lnTo>
                  <a:pt x="353956" y="64110"/>
                </a:lnTo>
                <a:lnTo>
                  <a:pt x="303278" y="22813"/>
                </a:lnTo>
                <a:lnTo>
                  <a:pt x="242261" y="2535"/>
                </a:lnTo>
                <a:lnTo>
                  <a:pt x="207987" y="0"/>
                </a:lnTo>
                <a:close/>
              </a:path>
            </a:pathLst>
          </a:custGeom>
          <a:solidFill>
            <a:srgbClr val="78BD75"/>
          </a:solidFill>
        </p:spPr>
        <p:txBody>
          <a:bodyPr wrap="square" lIns="0" tIns="0" rIns="0" bIns="0" rtlCol="0"/>
          <a:lstStyle/>
          <a:p>
            <a:endParaRPr sz="1667"/>
          </a:p>
        </p:txBody>
      </p:sp>
      <p:sp>
        <p:nvSpPr>
          <p:cNvPr id="5" name="object 5"/>
          <p:cNvSpPr/>
          <p:nvPr/>
        </p:nvSpPr>
        <p:spPr>
          <a:xfrm>
            <a:off x="3547048" y="6105140"/>
            <a:ext cx="373533" cy="532359"/>
          </a:xfrm>
          <a:custGeom>
            <a:avLst/>
            <a:gdLst/>
            <a:ahLst/>
            <a:cxnLst/>
            <a:rect l="l" t="t" r="r" b="b"/>
            <a:pathLst>
              <a:path w="403225" h="574675">
                <a:moveTo>
                  <a:pt x="207251" y="0"/>
                </a:moveTo>
                <a:lnTo>
                  <a:pt x="155900" y="5208"/>
                </a:lnTo>
                <a:lnTo>
                  <a:pt x="109016" y="20827"/>
                </a:lnTo>
                <a:lnTo>
                  <a:pt x="66138" y="48460"/>
                </a:lnTo>
                <a:lnTo>
                  <a:pt x="33489" y="85940"/>
                </a:lnTo>
                <a:lnTo>
                  <a:pt x="11862" y="131639"/>
                </a:lnTo>
                <a:lnTo>
                  <a:pt x="2420" y="178127"/>
                </a:lnTo>
                <a:lnTo>
                  <a:pt x="0" y="215430"/>
                </a:lnTo>
                <a:lnTo>
                  <a:pt x="137299" y="215430"/>
                </a:lnTo>
                <a:lnTo>
                  <a:pt x="138859" y="197010"/>
                </a:lnTo>
                <a:lnTo>
                  <a:pt x="141673" y="180824"/>
                </a:lnTo>
                <a:lnTo>
                  <a:pt x="160253" y="142615"/>
                </a:lnTo>
                <a:lnTo>
                  <a:pt x="202044" y="126504"/>
                </a:lnTo>
                <a:lnTo>
                  <a:pt x="225321" y="129921"/>
                </a:lnTo>
                <a:lnTo>
                  <a:pt x="241946" y="140174"/>
                </a:lnTo>
                <a:lnTo>
                  <a:pt x="251920" y="157263"/>
                </a:lnTo>
                <a:lnTo>
                  <a:pt x="255244" y="181190"/>
                </a:lnTo>
                <a:lnTo>
                  <a:pt x="253594" y="198729"/>
                </a:lnTo>
                <a:lnTo>
                  <a:pt x="240387" y="237424"/>
                </a:lnTo>
                <a:lnTo>
                  <a:pt x="217108" y="276350"/>
                </a:lnTo>
                <a:lnTo>
                  <a:pt x="184411" y="317555"/>
                </a:lnTo>
                <a:lnTo>
                  <a:pt x="139812" y="362950"/>
                </a:lnTo>
                <a:lnTo>
                  <a:pt x="95999" y="399592"/>
                </a:lnTo>
                <a:lnTo>
                  <a:pt x="51727" y="431596"/>
                </a:lnTo>
                <a:lnTo>
                  <a:pt x="5219" y="462483"/>
                </a:lnTo>
                <a:lnTo>
                  <a:pt x="5219" y="574471"/>
                </a:lnTo>
                <a:lnTo>
                  <a:pt x="402958" y="574471"/>
                </a:lnTo>
                <a:lnTo>
                  <a:pt x="402958" y="453174"/>
                </a:lnTo>
                <a:lnTo>
                  <a:pt x="211708" y="453174"/>
                </a:lnTo>
                <a:lnTo>
                  <a:pt x="237313" y="430783"/>
                </a:lnTo>
                <a:lnTo>
                  <a:pt x="269338" y="401230"/>
                </a:lnTo>
                <a:lnTo>
                  <a:pt x="309940" y="359510"/>
                </a:lnTo>
                <a:lnTo>
                  <a:pt x="337096" y="326669"/>
                </a:lnTo>
                <a:lnTo>
                  <a:pt x="362956" y="288161"/>
                </a:lnTo>
                <a:lnTo>
                  <a:pt x="381749" y="250024"/>
                </a:lnTo>
                <a:lnTo>
                  <a:pt x="394865" y="207049"/>
                </a:lnTo>
                <a:lnTo>
                  <a:pt x="399237" y="163702"/>
                </a:lnTo>
                <a:lnTo>
                  <a:pt x="398329" y="147661"/>
                </a:lnTo>
                <a:lnTo>
                  <a:pt x="384721" y="98971"/>
                </a:lnTo>
                <a:lnTo>
                  <a:pt x="354587" y="55619"/>
                </a:lnTo>
                <a:lnTo>
                  <a:pt x="311061" y="23812"/>
                </a:lnTo>
                <a:lnTo>
                  <a:pt x="262223" y="5953"/>
                </a:lnTo>
                <a:lnTo>
                  <a:pt x="235505" y="1488"/>
                </a:lnTo>
                <a:lnTo>
                  <a:pt x="207251" y="0"/>
                </a:lnTo>
                <a:close/>
              </a:path>
            </a:pathLst>
          </a:custGeom>
          <a:solidFill>
            <a:srgbClr val="78BD75"/>
          </a:solidFill>
        </p:spPr>
        <p:txBody>
          <a:bodyPr wrap="square" lIns="0" tIns="0" rIns="0" bIns="0" rtlCol="0"/>
          <a:lstStyle/>
          <a:p>
            <a:endParaRPr sz="1667"/>
          </a:p>
        </p:txBody>
      </p:sp>
      <p:sp>
        <p:nvSpPr>
          <p:cNvPr id="6" name="object 6"/>
          <p:cNvSpPr txBox="1"/>
          <p:nvPr/>
        </p:nvSpPr>
        <p:spPr>
          <a:xfrm>
            <a:off x="584177" y="4986563"/>
            <a:ext cx="5527713" cy="1620782"/>
          </a:xfrm>
          <a:prstGeom prst="rect">
            <a:avLst/>
          </a:prstGeom>
        </p:spPr>
        <p:txBody>
          <a:bodyPr vert="horz" wrap="square" lIns="0" tIns="11765" rIns="0" bIns="0" rtlCol="0">
            <a:spAutoFit/>
          </a:bodyPr>
          <a:lstStyle/>
          <a:p>
            <a:pPr marL="11765" algn="just">
              <a:spcBef>
                <a:spcPts val="241"/>
              </a:spcBef>
            </a:pPr>
            <a:r>
              <a:rPr lang="en-US" sz="1200" b="1">
                <a:solidFill>
                  <a:schemeClr val="accent6"/>
                </a:solidFill>
                <a:latin typeface="Times New Roman" panose="02020603050405020304" pitchFamily="18" charset="0"/>
                <a:cs typeface="Times New Roman" panose="02020603050405020304" pitchFamily="18" charset="0"/>
              </a:rPr>
              <a:t>GLOBAL CASHEW LINKS </a:t>
            </a:r>
            <a:r>
              <a:rPr sz="1112" spc="9" smtClean="0">
                <a:solidFill>
                  <a:srgbClr val="414042"/>
                </a:solidFill>
                <a:latin typeface="Arial"/>
                <a:cs typeface="Arial"/>
              </a:rPr>
              <a:t>kiểm</a:t>
            </a:r>
            <a:r>
              <a:rPr sz="1112" spc="-37" smtClean="0">
                <a:solidFill>
                  <a:srgbClr val="414042"/>
                </a:solidFill>
                <a:latin typeface="Arial"/>
                <a:cs typeface="Arial"/>
              </a:rPr>
              <a:t> </a:t>
            </a:r>
            <a:r>
              <a:rPr sz="1112" spc="15">
                <a:solidFill>
                  <a:srgbClr val="414042"/>
                </a:solidFill>
                <a:latin typeface="Arial"/>
                <a:cs typeface="Arial"/>
              </a:rPr>
              <a:t>soát</a:t>
            </a:r>
            <a:r>
              <a:rPr sz="1112" spc="-28">
                <a:solidFill>
                  <a:srgbClr val="414042"/>
                </a:solidFill>
                <a:latin typeface="Arial"/>
                <a:cs typeface="Arial"/>
              </a:rPr>
              <a:t> </a:t>
            </a:r>
            <a:r>
              <a:rPr sz="1112">
                <a:solidFill>
                  <a:srgbClr val="414042"/>
                </a:solidFill>
                <a:latin typeface="Arial"/>
                <a:cs typeface="Arial"/>
              </a:rPr>
              <a:t>nguồn</a:t>
            </a:r>
            <a:r>
              <a:rPr sz="1112" spc="-37">
                <a:solidFill>
                  <a:srgbClr val="414042"/>
                </a:solidFill>
                <a:latin typeface="Arial"/>
                <a:cs typeface="Arial"/>
              </a:rPr>
              <a:t> </a:t>
            </a:r>
            <a:r>
              <a:rPr sz="1112">
                <a:solidFill>
                  <a:srgbClr val="414042"/>
                </a:solidFill>
                <a:latin typeface="Arial"/>
                <a:cs typeface="Arial"/>
              </a:rPr>
              <a:t>thực</a:t>
            </a:r>
            <a:r>
              <a:rPr sz="1112" spc="-37">
                <a:solidFill>
                  <a:srgbClr val="414042"/>
                </a:solidFill>
                <a:latin typeface="Arial"/>
                <a:cs typeface="Arial"/>
              </a:rPr>
              <a:t> </a:t>
            </a:r>
            <a:r>
              <a:rPr sz="1112" spc="4">
                <a:solidFill>
                  <a:srgbClr val="414042"/>
                </a:solidFill>
                <a:latin typeface="Arial"/>
                <a:cs typeface="Arial"/>
              </a:rPr>
              <a:t>phẩm</a:t>
            </a:r>
            <a:r>
              <a:rPr sz="1112" spc="-37">
                <a:solidFill>
                  <a:srgbClr val="414042"/>
                </a:solidFill>
                <a:latin typeface="Arial"/>
                <a:cs typeface="Arial"/>
              </a:rPr>
              <a:t> </a:t>
            </a:r>
            <a:r>
              <a:rPr sz="1112" spc="-4">
                <a:solidFill>
                  <a:srgbClr val="414042"/>
                </a:solidFill>
                <a:latin typeface="Arial"/>
                <a:cs typeface="Arial"/>
              </a:rPr>
              <a:t>của</a:t>
            </a:r>
            <a:r>
              <a:rPr sz="1112" spc="-37">
                <a:solidFill>
                  <a:srgbClr val="414042"/>
                </a:solidFill>
                <a:latin typeface="Arial"/>
                <a:cs typeface="Arial"/>
              </a:rPr>
              <a:t> </a:t>
            </a:r>
            <a:r>
              <a:rPr sz="1112" spc="9">
                <a:solidFill>
                  <a:srgbClr val="414042"/>
                </a:solidFill>
                <a:latin typeface="Arial"/>
                <a:cs typeface="Arial"/>
              </a:rPr>
              <a:t>mình</a:t>
            </a:r>
            <a:r>
              <a:rPr sz="1112" spc="-32">
                <a:solidFill>
                  <a:srgbClr val="414042"/>
                </a:solidFill>
                <a:latin typeface="Arial"/>
                <a:cs typeface="Arial"/>
              </a:rPr>
              <a:t> </a:t>
            </a:r>
            <a:r>
              <a:rPr sz="1112" spc="-23">
                <a:solidFill>
                  <a:srgbClr val="414042"/>
                </a:solidFill>
                <a:latin typeface="Arial"/>
                <a:cs typeface="Arial"/>
              </a:rPr>
              <a:t>dựa</a:t>
            </a:r>
            <a:r>
              <a:rPr sz="1112" spc="-37">
                <a:solidFill>
                  <a:srgbClr val="414042"/>
                </a:solidFill>
                <a:latin typeface="Arial"/>
                <a:cs typeface="Arial"/>
              </a:rPr>
              <a:t> </a:t>
            </a:r>
            <a:r>
              <a:rPr sz="1112">
                <a:solidFill>
                  <a:srgbClr val="414042"/>
                </a:solidFill>
                <a:latin typeface="Arial"/>
                <a:cs typeface="Arial"/>
              </a:rPr>
              <a:t>trên</a:t>
            </a:r>
            <a:r>
              <a:rPr sz="1112" spc="-37">
                <a:solidFill>
                  <a:srgbClr val="414042"/>
                </a:solidFill>
                <a:latin typeface="Arial"/>
                <a:cs typeface="Arial"/>
              </a:rPr>
              <a:t> </a:t>
            </a:r>
            <a:r>
              <a:rPr sz="1112" spc="9">
                <a:solidFill>
                  <a:srgbClr val="414042"/>
                </a:solidFill>
                <a:latin typeface="Arial"/>
                <a:cs typeface="Arial"/>
              </a:rPr>
              <a:t>các</a:t>
            </a:r>
            <a:r>
              <a:rPr sz="1112" spc="-37">
                <a:solidFill>
                  <a:srgbClr val="414042"/>
                </a:solidFill>
                <a:latin typeface="Arial"/>
                <a:cs typeface="Arial"/>
              </a:rPr>
              <a:t> cơ </a:t>
            </a:r>
            <a:r>
              <a:rPr sz="1112" spc="-42">
                <a:solidFill>
                  <a:srgbClr val="414042"/>
                </a:solidFill>
                <a:latin typeface="Arial"/>
                <a:cs typeface="Arial"/>
              </a:rPr>
              <a:t>sở:</a:t>
            </a:r>
            <a:endParaRPr sz="1112">
              <a:latin typeface="Arial"/>
              <a:cs typeface="Arial"/>
            </a:endParaRPr>
          </a:p>
          <a:p>
            <a:pPr>
              <a:spcBef>
                <a:spcPts val="9"/>
              </a:spcBef>
            </a:pPr>
            <a:endParaRPr sz="1713">
              <a:latin typeface="Arial"/>
              <a:cs typeface="Arial"/>
            </a:endParaRPr>
          </a:p>
          <a:p>
            <a:pPr marL="3386394" marR="6470">
              <a:lnSpc>
                <a:spcPct val="107700"/>
              </a:lnSpc>
            </a:pPr>
            <a:r>
              <a:rPr sz="1112" b="1" spc="-69">
                <a:solidFill>
                  <a:srgbClr val="D82927"/>
                </a:solidFill>
                <a:latin typeface="Arial"/>
                <a:cs typeface="Arial"/>
              </a:rPr>
              <a:t>Có </a:t>
            </a:r>
            <a:r>
              <a:rPr sz="1112" b="1" spc="-28">
                <a:solidFill>
                  <a:srgbClr val="D82927"/>
                </a:solidFill>
                <a:latin typeface="Arial"/>
                <a:cs typeface="Arial"/>
              </a:rPr>
              <a:t>đầy </a:t>
            </a:r>
            <a:r>
              <a:rPr sz="1112" b="1" spc="-23">
                <a:solidFill>
                  <a:srgbClr val="D82927"/>
                </a:solidFill>
                <a:latin typeface="Arial"/>
                <a:cs typeface="Arial"/>
              </a:rPr>
              <a:t>đủ </a:t>
            </a:r>
            <a:r>
              <a:rPr sz="1112" b="1" spc="-37">
                <a:solidFill>
                  <a:srgbClr val="D82927"/>
                </a:solidFill>
                <a:latin typeface="Arial"/>
                <a:cs typeface="Arial"/>
              </a:rPr>
              <a:t>các </a:t>
            </a:r>
            <a:r>
              <a:rPr sz="1112" b="1" spc="-42">
                <a:solidFill>
                  <a:srgbClr val="D82927"/>
                </a:solidFill>
                <a:latin typeface="Arial"/>
                <a:cs typeface="Arial"/>
              </a:rPr>
              <a:t>giấy </a:t>
            </a:r>
            <a:r>
              <a:rPr sz="1112" b="1" spc="-69">
                <a:solidFill>
                  <a:srgbClr val="D82927"/>
                </a:solidFill>
                <a:latin typeface="Arial"/>
                <a:cs typeface="Arial"/>
              </a:rPr>
              <a:t>tờ chứng</a:t>
            </a:r>
            <a:r>
              <a:rPr sz="1112" b="1" spc="-162">
                <a:solidFill>
                  <a:srgbClr val="D82927"/>
                </a:solidFill>
                <a:latin typeface="Arial"/>
                <a:cs typeface="Arial"/>
              </a:rPr>
              <a:t> </a:t>
            </a:r>
            <a:r>
              <a:rPr sz="1112" b="1" spc="-55">
                <a:solidFill>
                  <a:srgbClr val="D82927"/>
                </a:solidFill>
                <a:latin typeface="Arial"/>
                <a:cs typeface="Arial"/>
              </a:rPr>
              <a:t>nhận  </a:t>
            </a:r>
            <a:r>
              <a:rPr sz="1112" b="1" spc="-42">
                <a:solidFill>
                  <a:srgbClr val="D82927"/>
                </a:solidFill>
                <a:latin typeface="Arial"/>
                <a:cs typeface="Arial"/>
              </a:rPr>
              <a:t>vệ </a:t>
            </a:r>
            <a:r>
              <a:rPr sz="1112" b="1" spc="-50">
                <a:solidFill>
                  <a:srgbClr val="D82927"/>
                </a:solidFill>
                <a:latin typeface="Arial"/>
                <a:cs typeface="Arial"/>
              </a:rPr>
              <a:t>sinh </a:t>
            </a:r>
            <a:r>
              <a:rPr sz="1112" b="1" spc="-42">
                <a:solidFill>
                  <a:srgbClr val="D82927"/>
                </a:solidFill>
                <a:latin typeface="Arial"/>
                <a:cs typeface="Arial"/>
              </a:rPr>
              <a:t>an toàn </a:t>
            </a:r>
            <a:r>
              <a:rPr sz="1112" b="1" spc="-55">
                <a:solidFill>
                  <a:srgbClr val="D82927"/>
                </a:solidFill>
                <a:latin typeface="Arial"/>
                <a:cs typeface="Arial"/>
              </a:rPr>
              <a:t>thực</a:t>
            </a:r>
            <a:r>
              <a:rPr sz="1112" b="1" spc="-4">
                <a:solidFill>
                  <a:srgbClr val="D82927"/>
                </a:solidFill>
                <a:latin typeface="Arial"/>
                <a:cs typeface="Arial"/>
              </a:rPr>
              <a:t> </a:t>
            </a:r>
            <a:r>
              <a:rPr sz="1112" b="1" spc="-32">
                <a:solidFill>
                  <a:srgbClr val="D82927"/>
                </a:solidFill>
                <a:latin typeface="Arial"/>
                <a:cs typeface="Arial"/>
              </a:rPr>
              <a:t>phẩm.</a:t>
            </a:r>
            <a:endParaRPr sz="1112">
              <a:latin typeface="Arial"/>
              <a:cs typeface="Arial"/>
            </a:endParaRPr>
          </a:p>
          <a:p>
            <a:pPr>
              <a:lnSpc>
                <a:spcPct val="100000"/>
              </a:lnSpc>
            </a:pPr>
            <a:endParaRPr sz="1297">
              <a:latin typeface="Arial"/>
              <a:cs typeface="Arial"/>
            </a:endParaRPr>
          </a:p>
          <a:p>
            <a:pPr>
              <a:spcBef>
                <a:spcPts val="42"/>
              </a:spcBef>
            </a:pPr>
            <a:endParaRPr sz="1528">
              <a:latin typeface="Arial"/>
              <a:cs typeface="Arial"/>
            </a:endParaRPr>
          </a:p>
          <a:p>
            <a:pPr marL="3386394" marR="5882">
              <a:lnSpc>
                <a:spcPct val="107700"/>
              </a:lnSpc>
            </a:pPr>
            <a:r>
              <a:rPr sz="1112" b="1" spc="-32">
                <a:solidFill>
                  <a:srgbClr val="D82927"/>
                </a:solidFill>
                <a:latin typeface="Arial"/>
                <a:cs typeface="Arial"/>
              </a:rPr>
              <a:t>Đội </a:t>
            </a:r>
            <a:r>
              <a:rPr sz="1112" b="1" spc="-46">
                <a:solidFill>
                  <a:srgbClr val="D82927"/>
                </a:solidFill>
                <a:latin typeface="Arial"/>
                <a:cs typeface="Arial"/>
              </a:rPr>
              <a:t>ngũ </a:t>
            </a:r>
            <a:r>
              <a:rPr sz="1112" b="1" spc="-55">
                <a:solidFill>
                  <a:srgbClr val="D82927"/>
                </a:solidFill>
                <a:latin typeface="Arial"/>
                <a:cs typeface="Arial"/>
              </a:rPr>
              <a:t>nhân </a:t>
            </a:r>
            <a:r>
              <a:rPr sz="1112" b="1" spc="-42">
                <a:solidFill>
                  <a:srgbClr val="D82927"/>
                </a:solidFill>
                <a:latin typeface="Arial"/>
                <a:cs typeface="Arial"/>
              </a:rPr>
              <a:t>viên </a:t>
            </a:r>
            <a:r>
              <a:rPr sz="1112" b="1" spc="-50">
                <a:solidFill>
                  <a:srgbClr val="D82927"/>
                </a:solidFill>
                <a:latin typeface="Arial"/>
                <a:cs typeface="Arial"/>
              </a:rPr>
              <a:t>có </a:t>
            </a:r>
            <a:r>
              <a:rPr sz="1112" b="1" spc="-32">
                <a:solidFill>
                  <a:srgbClr val="D82927"/>
                </a:solidFill>
                <a:latin typeface="Arial"/>
                <a:cs typeface="Arial"/>
              </a:rPr>
              <a:t>kiến </a:t>
            </a:r>
            <a:r>
              <a:rPr sz="1112" b="1" spc="-55">
                <a:solidFill>
                  <a:srgbClr val="D82927"/>
                </a:solidFill>
                <a:latin typeface="Arial"/>
                <a:cs typeface="Arial"/>
              </a:rPr>
              <a:t>thức  </a:t>
            </a:r>
            <a:r>
              <a:rPr sz="1112" b="1" spc="-61">
                <a:solidFill>
                  <a:srgbClr val="D82927"/>
                </a:solidFill>
                <a:latin typeface="Arial"/>
                <a:cs typeface="Arial"/>
              </a:rPr>
              <a:t>quy </a:t>
            </a:r>
            <a:r>
              <a:rPr sz="1112" b="1" spc="-32">
                <a:solidFill>
                  <a:srgbClr val="D82927"/>
                </a:solidFill>
                <a:latin typeface="Arial"/>
                <a:cs typeface="Arial"/>
              </a:rPr>
              <a:t>định </a:t>
            </a:r>
            <a:r>
              <a:rPr sz="1112" b="1" spc="-23">
                <a:solidFill>
                  <a:srgbClr val="D82927"/>
                </a:solidFill>
                <a:latin typeface="Arial"/>
                <a:cs typeface="Arial"/>
              </a:rPr>
              <a:t>tiêu </a:t>
            </a:r>
            <a:r>
              <a:rPr sz="1112" b="1" spc="-50">
                <a:solidFill>
                  <a:srgbClr val="D82927"/>
                </a:solidFill>
                <a:latin typeface="Arial"/>
                <a:cs typeface="Arial"/>
              </a:rPr>
              <a:t>chuẩn</a:t>
            </a:r>
            <a:r>
              <a:rPr sz="1112" b="1" spc="-28">
                <a:solidFill>
                  <a:srgbClr val="D82927"/>
                </a:solidFill>
                <a:latin typeface="Arial"/>
                <a:cs typeface="Arial"/>
              </a:rPr>
              <a:t> </a:t>
            </a:r>
            <a:endParaRPr sz="1112">
              <a:latin typeface="Arial"/>
              <a:cs typeface="Arial"/>
            </a:endParaRPr>
          </a:p>
        </p:txBody>
      </p:sp>
      <p:sp>
        <p:nvSpPr>
          <p:cNvPr id="7" name="object 7"/>
          <p:cNvSpPr/>
          <p:nvPr/>
        </p:nvSpPr>
        <p:spPr>
          <a:xfrm>
            <a:off x="3526374" y="7601627"/>
            <a:ext cx="415887" cy="522947"/>
          </a:xfrm>
          <a:custGeom>
            <a:avLst/>
            <a:gdLst/>
            <a:ahLst/>
            <a:cxnLst/>
            <a:rect l="l" t="t" r="r" b="b"/>
            <a:pathLst>
              <a:path w="448945" h="564515">
                <a:moveTo>
                  <a:pt x="386206" y="465086"/>
                </a:moveTo>
                <a:lnTo>
                  <a:pt x="248538" y="465086"/>
                </a:lnTo>
                <a:lnTo>
                  <a:pt x="248538" y="564057"/>
                </a:lnTo>
                <a:lnTo>
                  <a:pt x="386206" y="564057"/>
                </a:lnTo>
                <a:lnTo>
                  <a:pt x="386206" y="465086"/>
                </a:lnTo>
                <a:close/>
              </a:path>
              <a:path w="448945" h="564515">
                <a:moveTo>
                  <a:pt x="386206" y="0"/>
                </a:moveTo>
                <a:lnTo>
                  <a:pt x="252260" y="0"/>
                </a:lnTo>
                <a:lnTo>
                  <a:pt x="0" y="359790"/>
                </a:lnTo>
                <a:lnTo>
                  <a:pt x="0" y="465086"/>
                </a:lnTo>
                <a:lnTo>
                  <a:pt x="448716" y="465086"/>
                </a:lnTo>
                <a:lnTo>
                  <a:pt x="448716" y="352348"/>
                </a:lnTo>
                <a:lnTo>
                  <a:pt x="144729" y="352348"/>
                </a:lnTo>
                <a:lnTo>
                  <a:pt x="255981" y="175615"/>
                </a:lnTo>
                <a:lnTo>
                  <a:pt x="386206" y="175615"/>
                </a:lnTo>
                <a:lnTo>
                  <a:pt x="386206" y="0"/>
                </a:lnTo>
                <a:close/>
              </a:path>
              <a:path w="448945" h="564515">
                <a:moveTo>
                  <a:pt x="386206" y="175615"/>
                </a:moveTo>
                <a:lnTo>
                  <a:pt x="257467" y="175615"/>
                </a:lnTo>
                <a:lnTo>
                  <a:pt x="257467" y="352348"/>
                </a:lnTo>
                <a:lnTo>
                  <a:pt x="386206" y="352348"/>
                </a:lnTo>
                <a:lnTo>
                  <a:pt x="386206" y="175615"/>
                </a:lnTo>
                <a:close/>
              </a:path>
            </a:pathLst>
          </a:custGeom>
          <a:solidFill>
            <a:srgbClr val="78BD75"/>
          </a:solidFill>
        </p:spPr>
        <p:txBody>
          <a:bodyPr wrap="square" lIns="0" tIns="0" rIns="0" bIns="0" rtlCol="0"/>
          <a:lstStyle/>
          <a:p>
            <a:endParaRPr sz="1667"/>
          </a:p>
        </p:txBody>
      </p:sp>
      <p:sp>
        <p:nvSpPr>
          <p:cNvPr id="8" name="object 8"/>
          <p:cNvSpPr txBox="1"/>
          <p:nvPr/>
        </p:nvSpPr>
        <p:spPr>
          <a:xfrm>
            <a:off x="3959250" y="6965343"/>
            <a:ext cx="2150613" cy="1184637"/>
          </a:xfrm>
          <a:prstGeom prst="rect">
            <a:avLst/>
          </a:prstGeom>
        </p:spPr>
        <p:txBody>
          <a:bodyPr vert="horz" wrap="square" lIns="0" tIns="11765" rIns="0" bIns="0" rtlCol="0">
            <a:spAutoFit/>
          </a:bodyPr>
          <a:lstStyle/>
          <a:p>
            <a:pPr marL="11765" marR="4706">
              <a:lnSpc>
                <a:spcPct val="107700"/>
              </a:lnSpc>
              <a:spcBef>
                <a:spcPts val="93"/>
              </a:spcBef>
            </a:pPr>
            <a:r>
              <a:rPr sz="1112" b="1" spc="-65">
                <a:solidFill>
                  <a:srgbClr val="D82927"/>
                </a:solidFill>
                <a:latin typeface="Arial"/>
                <a:cs typeface="Arial"/>
              </a:rPr>
              <a:t>Ban </a:t>
            </a:r>
            <a:r>
              <a:rPr sz="1112" b="1" spc="-42">
                <a:solidFill>
                  <a:srgbClr val="D82927"/>
                </a:solidFill>
                <a:latin typeface="Arial"/>
                <a:cs typeface="Arial"/>
              </a:rPr>
              <a:t>lãnh </a:t>
            </a:r>
            <a:r>
              <a:rPr sz="1112" b="1" spc="-23">
                <a:solidFill>
                  <a:srgbClr val="D82927"/>
                </a:solidFill>
                <a:latin typeface="Arial"/>
                <a:cs typeface="Arial"/>
              </a:rPr>
              <a:t>đạo </a:t>
            </a:r>
            <a:r>
              <a:rPr sz="1112" b="1" spc="-50">
                <a:solidFill>
                  <a:srgbClr val="D82927"/>
                </a:solidFill>
                <a:latin typeface="Arial"/>
                <a:cs typeface="Arial"/>
              </a:rPr>
              <a:t>công </a:t>
            </a:r>
            <a:r>
              <a:rPr sz="1112" b="1" spc="-28">
                <a:solidFill>
                  <a:srgbClr val="D82927"/>
                </a:solidFill>
                <a:latin typeface="Arial"/>
                <a:cs typeface="Arial"/>
              </a:rPr>
              <a:t>ty </a:t>
            </a:r>
            <a:r>
              <a:rPr sz="1112" b="1" spc="-50">
                <a:solidFill>
                  <a:srgbClr val="D82927"/>
                </a:solidFill>
                <a:latin typeface="Arial"/>
                <a:cs typeface="Arial"/>
              </a:rPr>
              <a:t>có </a:t>
            </a:r>
            <a:r>
              <a:rPr sz="1112" b="1" spc="-55">
                <a:solidFill>
                  <a:srgbClr val="D82927"/>
                </a:solidFill>
                <a:latin typeface="Arial"/>
                <a:cs typeface="Arial"/>
              </a:rPr>
              <a:t>chuyên  </a:t>
            </a:r>
            <a:r>
              <a:rPr sz="1112" b="1" spc="-46">
                <a:solidFill>
                  <a:srgbClr val="D82927"/>
                </a:solidFill>
                <a:latin typeface="Arial"/>
                <a:cs typeface="Arial"/>
              </a:rPr>
              <a:t>môn, </a:t>
            </a:r>
            <a:r>
              <a:rPr sz="1112" b="1" spc="-37">
                <a:solidFill>
                  <a:srgbClr val="D82927"/>
                </a:solidFill>
                <a:latin typeface="Arial"/>
                <a:cs typeface="Arial"/>
              </a:rPr>
              <a:t>trách nhiệm</a:t>
            </a:r>
            <a:r>
              <a:rPr sz="1112" b="1" spc="-28">
                <a:solidFill>
                  <a:srgbClr val="D82927"/>
                </a:solidFill>
                <a:latin typeface="Arial"/>
                <a:cs typeface="Arial"/>
              </a:rPr>
              <a:t> </a:t>
            </a:r>
            <a:r>
              <a:rPr sz="1112" b="1" spc="-32">
                <a:solidFill>
                  <a:srgbClr val="D82927"/>
                </a:solidFill>
                <a:latin typeface="Arial"/>
                <a:cs typeface="Arial"/>
              </a:rPr>
              <a:t>cao.</a:t>
            </a:r>
            <a:endParaRPr sz="1112">
              <a:latin typeface="Arial"/>
              <a:cs typeface="Arial"/>
            </a:endParaRPr>
          </a:p>
          <a:p>
            <a:pPr>
              <a:lnSpc>
                <a:spcPct val="100000"/>
              </a:lnSpc>
            </a:pPr>
            <a:endParaRPr sz="1297">
              <a:latin typeface="Arial"/>
              <a:cs typeface="Arial"/>
            </a:endParaRPr>
          </a:p>
          <a:p>
            <a:pPr>
              <a:spcBef>
                <a:spcPts val="9"/>
              </a:spcBef>
            </a:pPr>
            <a:endParaRPr sz="1297">
              <a:latin typeface="Arial"/>
              <a:cs typeface="Arial"/>
            </a:endParaRPr>
          </a:p>
          <a:p>
            <a:pPr marL="11765" marR="4706">
              <a:lnSpc>
                <a:spcPct val="118100"/>
              </a:lnSpc>
              <a:spcBef>
                <a:spcPts val="4"/>
              </a:spcBef>
            </a:pPr>
            <a:r>
              <a:rPr sz="1112" b="1" spc="-69">
                <a:solidFill>
                  <a:srgbClr val="D82927"/>
                </a:solidFill>
                <a:latin typeface="Arial"/>
                <a:cs typeface="Arial"/>
              </a:rPr>
              <a:t>Chú </a:t>
            </a:r>
            <a:r>
              <a:rPr sz="1112" b="1" spc="-42">
                <a:solidFill>
                  <a:srgbClr val="D82927"/>
                </a:solidFill>
                <a:latin typeface="Arial"/>
                <a:cs typeface="Arial"/>
              </a:rPr>
              <a:t>trọng </a:t>
            </a:r>
            <a:r>
              <a:rPr sz="1112" b="1" spc="-46">
                <a:solidFill>
                  <a:srgbClr val="D82927"/>
                </a:solidFill>
                <a:latin typeface="Arial"/>
                <a:cs typeface="Arial"/>
              </a:rPr>
              <a:t>khâu </a:t>
            </a:r>
            <a:r>
              <a:rPr sz="1112" b="1" spc="-23">
                <a:solidFill>
                  <a:srgbClr val="D82927"/>
                </a:solidFill>
                <a:latin typeface="Arial"/>
                <a:cs typeface="Arial"/>
              </a:rPr>
              <a:t>tiếp </a:t>
            </a:r>
            <a:r>
              <a:rPr sz="1112" b="1" spc="-55">
                <a:solidFill>
                  <a:srgbClr val="D82927"/>
                </a:solidFill>
                <a:latin typeface="Arial"/>
                <a:cs typeface="Arial"/>
              </a:rPr>
              <a:t>nhận </a:t>
            </a:r>
            <a:r>
              <a:rPr sz="1112" b="1" spc="-46">
                <a:solidFill>
                  <a:srgbClr val="D82927"/>
                </a:solidFill>
                <a:latin typeface="Arial"/>
                <a:cs typeface="Arial"/>
              </a:rPr>
              <a:t>và bảo  </a:t>
            </a:r>
            <a:r>
              <a:rPr sz="1112" b="1" spc="-50" smtClean="0">
                <a:solidFill>
                  <a:srgbClr val="D82927"/>
                </a:solidFill>
                <a:latin typeface="Arial"/>
                <a:cs typeface="Arial"/>
              </a:rPr>
              <a:t>quản</a:t>
            </a:r>
            <a:r>
              <a:rPr lang="vi-VN" sz="1112" b="1" spc="-50" smtClean="0">
                <a:solidFill>
                  <a:srgbClr val="D82927"/>
                </a:solidFill>
                <a:latin typeface="Arial"/>
                <a:cs typeface="Arial"/>
              </a:rPr>
              <a:t>.</a:t>
            </a:r>
            <a:endParaRPr sz="1112">
              <a:latin typeface="Arial"/>
              <a:cs typeface="Arial"/>
            </a:endParaRPr>
          </a:p>
        </p:txBody>
      </p:sp>
      <p:sp>
        <p:nvSpPr>
          <p:cNvPr id="11" name="object 11"/>
          <p:cNvSpPr txBox="1">
            <a:spLocks noGrp="1"/>
          </p:cNvSpPr>
          <p:nvPr>
            <p:ph type="title"/>
          </p:nvPr>
        </p:nvSpPr>
        <p:spPr>
          <a:xfrm>
            <a:off x="584176" y="4498093"/>
            <a:ext cx="5667126" cy="382431"/>
          </a:xfrm>
          <a:prstGeom prst="rect">
            <a:avLst/>
          </a:prstGeom>
        </p:spPr>
        <p:txBody>
          <a:bodyPr vert="horz" wrap="square" lIns="0" tIns="11765" rIns="0" bIns="0" rtlCol="0" anchor="ctr">
            <a:spAutoFit/>
          </a:bodyPr>
          <a:lstStyle/>
          <a:p>
            <a:pPr marL="11765">
              <a:lnSpc>
                <a:spcPct val="100000"/>
              </a:lnSpc>
              <a:spcBef>
                <a:spcPts val="93"/>
              </a:spcBef>
            </a:pPr>
            <a:r>
              <a:rPr sz="2408" spc="42"/>
              <a:t>KIỂM </a:t>
            </a:r>
            <a:r>
              <a:rPr sz="2408" spc="28"/>
              <a:t>SOÁT </a:t>
            </a:r>
            <a:r>
              <a:rPr sz="2408" spc="-46"/>
              <a:t>CHẤT </a:t>
            </a:r>
            <a:r>
              <a:rPr sz="2408" spc="-111"/>
              <a:t>LƯỢNG THỰC</a:t>
            </a:r>
            <a:r>
              <a:rPr sz="2408" spc="-296"/>
              <a:t> </a:t>
            </a:r>
            <a:r>
              <a:rPr sz="2408" spc="74"/>
              <a:t>PHẨM</a:t>
            </a:r>
            <a:endParaRPr sz="2408"/>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 y="29498"/>
            <a:ext cx="6858000" cy="3857625"/>
          </a:xfrm>
          <a:prstGeom prst="rect">
            <a:avLst/>
          </a:prstGeom>
        </p:spPr>
      </p:pic>
      <p:sp>
        <p:nvSpPr>
          <p:cNvPr id="15" name="object 20"/>
          <p:cNvSpPr txBox="1"/>
          <p:nvPr/>
        </p:nvSpPr>
        <p:spPr>
          <a:xfrm>
            <a:off x="4874110" y="9595290"/>
            <a:ext cx="1630792" cy="165768"/>
          </a:xfrm>
          <a:prstGeom prst="rect">
            <a:avLst/>
          </a:prstGeom>
        </p:spPr>
        <p:txBody>
          <a:bodyPr vert="horz" wrap="square" lIns="0" tIns="11765" rIns="0" bIns="0" rtlCol="0">
            <a:spAutoFit/>
          </a:bodyPr>
          <a:lstStyle/>
          <a:p>
            <a:pPr marL="11765">
              <a:spcBef>
                <a:spcPts val="93"/>
              </a:spcBef>
            </a:pPr>
            <a:r>
              <a:rPr lang="vi-VN" sz="1000" b="1">
                <a:solidFill>
                  <a:schemeClr val="accent1"/>
                </a:solidFill>
              </a:rPr>
              <a:t>Global Cashew Links</a:t>
            </a:r>
            <a:endParaRPr sz="926">
              <a:solidFill>
                <a:schemeClr val="accent1"/>
              </a:solidFill>
              <a:latin typeface="Arial"/>
              <a:cs typeface="Aria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805" y="5340714"/>
            <a:ext cx="3009614" cy="200641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92287" y="7411286"/>
            <a:ext cx="3416968" cy="1265544"/>
          </a:xfrm>
          <a:prstGeom prst="rect">
            <a:avLst/>
          </a:prstGeom>
        </p:spPr>
      </p:pic>
    </p:spTree>
    <p:extLst>
      <p:ext uri="{BB962C8B-B14F-4D97-AF65-F5344CB8AC3E}">
        <p14:creationId xmlns:p14="http://schemas.microsoft.com/office/powerpoint/2010/main" val="1187466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92506" y="4986564"/>
            <a:ext cx="3501346" cy="1829109"/>
          </a:xfrm>
          <a:prstGeom prst="rect">
            <a:avLst/>
          </a:prstGeom>
        </p:spPr>
        <p:txBody>
          <a:bodyPr vert="horz" wrap="square" lIns="0" tIns="11765" rIns="0" bIns="0" rtlCol="0">
            <a:spAutoFit/>
          </a:bodyPr>
          <a:lstStyle/>
          <a:p>
            <a:pPr marL="14116" marR="7647" indent="99998">
              <a:lnSpc>
                <a:spcPct val="118100"/>
              </a:lnSpc>
              <a:spcBef>
                <a:spcPts val="93"/>
              </a:spcBef>
            </a:pPr>
            <a:r>
              <a:rPr sz="1112" b="1" spc="-37" dirty="0" smtClean="0">
                <a:solidFill>
                  <a:srgbClr val="D82927"/>
                </a:solidFill>
                <a:latin typeface="Arial"/>
                <a:cs typeface="Arial"/>
              </a:rPr>
              <a:t>KHÔ</a:t>
            </a:r>
            <a:r>
              <a:rPr sz="1112" b="1" spc="-28" dirty="0" smtClean="0">
                <a:solidFill>
                  <a:srgbClr val="D82927"/>
                </a:solidFill>
                <a:latin typeface="Arial"/>
                <a:cs typeface="Arial"/>
              </a:rPr>
              <a:t>N</a:t>
            </a:r>
            <a:r>
              <a:rPr sz="1112" b="1" spc="23" dirty="0" smtClean="0">
                <a:solidFill>
                  <a:srgbClr val="D82927"/>
                </a:solidFill>
                <a:latin typeface="Arial"/>
                <a:cs typeface="Arial"/>
              </a:rPr>
              <a:t>G</a:t>
            </a:r>
            <a:r>
              <a:rPr lang="vi-VN" sz="1112" b="1" spc="23" dirty="0" smtClean="0">
                <a:solidFill>
                  <a:srgbClr val="D82927"/>
                </a:solidFill>
                <a:latin typeface="Arial"/>
                <a:cs typeface="Arial"/>
              </a:rPr>
              <a:t> </a:t>
            </a:r>
            <a:r>
              <a:rPr sz="1112" b="1" spc="-28" dirty="0" smtClean="0">
                <a:solidFill>
                  <a:srgbClr val="D82927"/>
                </a:solidFill>
                <a:latin typeface="Arial"/>
                <a:cs typeface="Arial"/>
              </a:rPr>
              <a:t>N</a:t>
            </a:r>
            <a:r>
              <a:rPr sz="1112" b="1" spc="-50" dirty="0" smtClean="0">
                <a:solidFill>
                  <a:srgbClr val="D82927"/>
                </a:solidFill>
                <a:latin typeface="Arial"/>
                <a:cs typeface="Arial"/>
              </a:rPr>
              <a:t>G</a:t>
            </a:r>
            <a:r>
              <a:rPr sz="1112" b="1" spc="-115" dirty="0" smtClean="0">
                <a:solidFill>
                  <a:srgbClr val="D82927"/>
                </a:solidFill>
                <a:latin typeface="Arial"/>
                <a:cs typeface="Arial"/>
              </a:rPr>
              <a:t>Ừ</a:t>
            </a:r>
            <a:r>
              <a:rPr sz="1112" b="1" spc="-28" dirty="0" smtClean="0">
                <a:solidFill>
                  <a:srgbClr val="D82927"/>
                </a:solidFill>
                <a:latin typeface="Arial"/>
                <a:cs typeface="Arial"/>
              </a:rPr>
              <a:t>N</a:t>
            </a:r>
            <a:r>
              <a:rPr sz="1112" b="1" spc="23" dirty="0" smtClean="0">
                <a:solidFill>
                  <a:srgbClr val="D82927"/>
                </a:solidFill>
                <a:latin typeface="Arial"/>
                <a:cs typeface="Arial"/>
              </a:rPr>
              <a:t>G</a:t>
            </a:r>
            <a:r>
              <a:rPr lang="vi-VN" sz="1112" b="1" spc="23" dirty="0" smtClean="0">
                <a:solidFill>
                  <a:srgbClr val="D82927"/>
                </a:solidFill>
                <a:latin typeface="Arial"/>
                <a:cs typeface="Arial"/>
              </a:rPr>
              <a:t> </a:t>
            </a:r>
            <a:r>
              <a:rPr sz="1112" b="1" spc="28" dirty="0" smtClean="0">
                <a:solidFill>
                  <a:srgbClr val="D82927"/>
                </a:solidFill>
                <a:latin typeface="Arial"/>
                <a:cs typeface="Arial"/>
              </a:rPr>
              <a:t>N</a:t>
            </a:r>
            <a:r>
              <a:rPr sz="1112" b="1" spc="-23" dirty="0" smtClean="0">
                <a:solidFill>
                  <a:srgbClr val="D82927"/>
                </a:solidFill>
                <a:latin typeface="Arial"/>
                <a:cs typeface="Arial"/>
              </a:rPr>
              <a:t>ÂN</a:t>
            </a:r>
            <a:r>
              <a:rPr sz="1112" b="1" spc="28" dirty="0" smtClean="0">
                <a:solidFill>
                  <a:srgbClr val="D82927"/>
                </a:solidFill>
                <a:latin typeface="Arial"/>
                <a:cs typeface="Arial"/>
              </a:rPr>
              <a:t>G</a:t>
            </a:r>
            <a:r>
              <a:rPr lang="vi-VN" sz="1112" b="1" spc="28" dirty="0" smtClean="0">
                <a:solidFill>
                  <a:srgbClr val="D82927"/>
                </a:solidFill>
                <a:latin typeface="Arial"/>
                <a:cs typeface="Arial"/>
              </a:rPr>
              <a:t> </a:t>
            </a:r>
            <a:r>
              <a:rPr sz="1112" b="1" spc="-42" dirty="0" smtClean="0">
                <a:solidFill>
                  <a:srgbClr val="D82927"/>
                </a:solidFill>
                <a:latin typeface="Arial"/>
                <a:cs typeface="Arial"/>
              </a:rPr>
              <a:t>C</a:t>
            </a:r>
            <a:r>
              <a:rPr sz="1112" b="1" spc="-32" dirty="0" smtClean="0">
                <a:solidFill>
                  <a:srgbClr val="D82927"/>
                </a:solidFill>
                <a:latin typeface="Arial"/>
                <a:cs typeface="Arial"/>
              </a:rPr>
              <a:t>A</a:t>
            </a:r>
            <a:r>
              <a:rPr sz="1112" b="1" spc="-4" dirty="0" smtClean="0">
                <a:solidFill>
                  <a:srgbClr val="D82927"/>
                </a:solidFill>
                <a:latin typeface="Arial"/>
                <a:cs typeface="Arial"/>
              </a:rPr>
              <a:t>O</a:t>
            </a:r>
            <a:r>
              <a:rPr lang="vi-VN" sz="1112" b="1" spc="-4" dirty="0" smtClean="0">
                <a:solidFill>
                  <a:srgbClr val="D82927"/>
                </a:solidFill>
                <a:latin typeface="Arial"/>
                <a:cs typeface="Arial"/>
              </a:rPr>
              <a:t> </a:t>
            </a:r>
            <a:r>
              <a:rPr sz="1112" b="1" spc="28" dirty="0" smtClean="0">
                <a:solidFill>
                  <a:srgbClr val="D82927"/>
                </a:solidFill>
                <a:latin typeface="Arial"/>
                <a:cs typeface="Arial"/>
              </a:rPr>
              <a:t>N</a:t>
            </a:r>
            <a:r>
              <a:rPr sz="1112" b="1" spc="-23" dirty="0" smtClean="0">
                <a:solidFill>
                  <a:srgbClr val="D82927"/>
                </a:solidFill>
                <a:latin typeface="Arial"/>
                <a:cs typeface="Arial"/>
              </a:rPr>
              <a:t>ĂN</a:t>
            </a:r>
            <a:r>
              <a:rPr sz="1112" b="1" spc="28" dirty="0" smtClean="0">
                <a:solidFill>
                  <a:srgbClr val="D82927"/>
                </a:solidFill>
                <a:latin typeface="Arial"/>
                <a:cs typeface="Arial"/>
              </a:rPr>
              <a:t>G</a:t>
            </a:r>
            <a:r>
              <a:rPr lang="vi-VN" sz="1112" b="1" spc="28" dirty="0" smtClean="0">
                <a:solidFill>
                  <a:srgbClr val="D82927"/>
                </a:solidFill>
                <a:latin typeface="Arial"/>
                <a:cs typeface="Arial"/>
              </a:rPr>
              <a:t> </a:t>
            </a:r>
            <a:r>
              <a:rPr sz="1112" b="1" spc="-28" dirty="0" smtClean="0">
                <a:solidFill>
                  <a:srgbClr val="D82927"/>
                </a:solidFill>
                <a:latin typeface="Arial"/>
                <a:cs typeface="Arial"/>
              </a:rPr>
              <a:t>S</a:t>
            </a:r>
            <a:r>
              <a:rPr sz="1112" b="1" spc="-65" dirty="0" smtClean="0">
                <a:solidFill>
                  <a:srgbClr val="D82927"/>
                </a:solidFill>
                <a:latin typeface="Arial"/>
                <a:cs typeface="Arial"/>
              </a:rPr>
              <a:t>U</a:t>
            </a:r>
            <a:r>
              <a:rPr sz="1112" b="1" spc="-106" dirty="0" smtClean="0">
                <a:solidFill>
                  <a:srgbClr val="D82927"/>
                </a:solidFill>
                <a:latin typeface="Arial"/>
                <a:cs typeface="Arial"/>
              </a:rPr>
              <a:t>Ấ</a:t>
            </a:r>
            <a:r>
              <a:rPr sz="1112" b="1" spc="61" dirty="0" smtClean="0">
                <a:solidFill>
                  <a:srgbClr val="D82927"/>
                </a:solidFill>
                <a:latin typeface="Arial"/>
                <a:cs typeface="Arial"/>
              </a:rPr>
              <a:t>T</a:t>
            </a:r>
            <a:r>
              <a:rPr lang="vi-VN" sz="1112" b="1" spc="61" dirty="0" smtClean="0">
                <a:solidFill>
                  <a:srgbClr val="D82927"/>
                </a:solidFill>
                <a:latin typeface="Arial"/>
                <a:cs typeface="Arial"/>
              </a:rPr>
              <a:t> </a:t>
            </a:r>
            <a:r>
              <a:rPr sz="1112" b="1" spc="-32" dirty="0" smtClean="0">
                <a:solidFill>
                  <a:srgbClr val="D82927"/>
                </a:solidFill>
                <a:latin typeface="Arial"/>
                <a:cs typeface="Arial"/>
              </a:rPr>
              <a:t>LA</a:t>
            </a:r>
            <a:r>
              <a:rPr sz="1112" b="1" spc="-55" dirty="0" smtClean="0">
                <a:solidFill>
                  <a:srgbClr val="D82927"/>
                </a:solidFill>
                <a:latin typeface="Arial"/>
                <a:cs typeface="Arial"/>
              </a:rPr>
              <a:t>O  </a:t>
            </a:r>
            <a:r>
              <a:rPr sz="1112" b="1" spc="-55" dirty="0">
                <a:solidFill>
                  <a:srgbClr val="D82927"/>
                </a:solidFill>
                <a:latin typeface="Arial"/>
                <a:cs typeface="Arial"/>
              </a:rPr>
              <a:t>ĐỘNG </a:t>
            </a:r>
            <a:r>
              <a:rPr sz="1112" b="1" spc="-37" dirty="0">
                <a:solidFill>
                  <a:srgbClr val="D82927"/>
                </a:solidFill>
                <a:latin typeface="Arial"/>
                <a:cs typeface="Arial"/>
              </a:rPr>
              <a:t>VÀ </a:t>
            </a:r>
            <a:r>
              <a:rPr sz="1112" b="1" spc="-32" dirty="0">
                <a:solidFill>
                  <a:srgbClr val="D82927"/>
                </a:solidFill>
                <a:latin typeface="Arial"/>
                <a:cs typeface="Arial"/>
              </a:rPr>
              <a:t>CHẤT </a:t>
            </a:r>
            <a:r>
              <a:rPr sz="1112" b="1" spc="-88" dirty="0">
                <a:solidFill>
                  <a:srgbClr val="D82927"/>
                </a:solidFill>
                <a:latin typeface="Arial"/>
                <a:cs typeface="Arial"/>
              </a:rPr>
              <a:t>LƯỢNG </a:t>
            </a:r>
            <a:r>
              <a:rPr sz="1112" b="1" spc="-61" dirty="0">
                <a:solidFill>
                  <a:srgbClr val="D82927"/>
                </a:solidFill>
                <a:latin typeface="Arial"/>
                <a:cs typeface="Arial"/>
              </a:rPr>
              <a:t>CỦA </a:t>
            </a:r>
            <a:r>
              <a:rPr sz="1112" b="1" spc="-23" dirty="0">
                <a:solidFill>
                  <a:srgbClr val="D82927"/>
                </a:solidFill>
                <a:latin typeface="Arial"/>
                <a:cs typeface="Arial"/>
              </a:rPr>
              <a:t>DỊCH</a:t>
            </a:r>
            <a:r>
              <a:rPr sz="1112" b="1" spc="28" dirty="0">
                <a:solidFill>
                  <a:srgbClr val="D82927"/>
                </a:solidFill>
                <a:latin typeface="Arial"/>
                <a:cs typeface="Arial"/>
              </a:rPr>
              <a:t> </a:t>
            </a:r>
            <a:r>
              <a:rPr sz="1112" b="1" spc="-42" dirty="0">
                <a:solidFill>
                  <a:srgbClr val="D82927"/>
                </a:solidFill>
                <a:latin typeface="Arial"/>
                <a:cs typeface="Arial"/>
              </a:rPr>
              <a:t>VỤ:</a:t>
            </a:r>
            <a:endParaRPr sz="1112" dirty="0">
              <a:latin typeface="Arial"/>
              <a:cs typeface="Arial"/>
            </a:endParaRPr>
          </a:p>
          <a:p>
            <a:pPr marL="11765" marR="4706" algn="just">
              <a:lnSpc>
                <a:spcPct val="118100"/>
              </a:lnSpc>
            </a:pPr>
            <a:r>
              <a:rPr sz="1112" spc="-46" dirty="0" err="1">
                <a:solidFill>
                  <a:srgbClr val="414042"/>
                </a:solidFill>
                <a:latin typeface="Arial"/>
                <a:cs typeface="Arial"/>
              </a:rPr>
              <a:t>Với</a:t>
            </a:r>
            <a:r>
              <a:rPr sz="1112" spc="-46" dirty="0">
                <a:solidFill>
                  <a:srgbClr val="414042"/>
                </a:solidFill>
                <a:latin typeface="Arial"/>
                <a:cs typeface="Arial"/>
              </a:rPr>
              <a:t> </a:t>
            </a:r>
            <a:r>
              <a:rPr sz="1112" spc="19" dirty="0" err="1">
                <a:solidFill>
                  <a:srgbClr val="414042"/>
                </a:solidFill>
                <a:latin typeface="Arial"/>
                <a:cs typeface="Arial"/>
              </a:rPr>
              <a:t>mục</a:t>
            </a:r>
            <a:r>
              <a:rPr sz="1112" spc="19" dirty="0">
                <a:solidFill>
                  <a:srgbClr val="414042"/>
                </a:solidFill>
                <a:latin typeface="Arial"/>
                <a:cs typeface="Arial"/>
              </a:rPr>
              <a:t> </a:t>
            </a:r>
            <a:r>
              <a:rPr sz="1112" spc="9" dirty="0" err="1">
                <a:solidFill>
                  <a:srgbClr val="414042"/>
                </a:solidFill>
                <a:latin typeface="Arial"/>
                <a:cs typeface="Arial"/>
              </a:rPr>
              <a:t>tiêu</a:t>
            </a:r>
            <a:r>
              <a:rPr sz="1112" spc="9" dirty="0">
                <a:solidFill>
                  <a:srgbClr val="414042"/>
                </a:solidFill>
                <a:latin typeface="Arial"/>
                <a:cs typeface="Arial"/>
              </a:rPr>
              <a:t> </a:t>
            </a:r>
            <a:r>
              <a:rPr sz="1112" spc="-19" dirty="0" err="1">
                <a:solidFill>
                  <a:srgbClr val="414042"/>
                </a:solidFill>
                <a:latin typeface="Arial"/>
                <a:cs typeface="Arial"/>
              </a:rPr>
              <a:t>trở</a:t>
            </a:r>
            <a:r>
              <a:rPr sz="1112" spc="-19" dirty="0">
                <a:solidFill>
                  <a:srgbClr val="414042"/>
                </a:solidFill>
                <a:latin typeface="Arial"/>
                <a:cs typeface="Arial"/>
              </a:rPr>
              <a:t> </a:t>
            </a:r>
            <a:r>
              <a:rPr sz="1112" spc="4" dirty="0" err="1">
                <a:solidFill>
                  <a:srgbClr val="414042"/>
                </a:solidFill>
                <a:latin typeface="Arial"/>
                <a:cs typeface="Arial"/>
              </a:rPr>
              <a:t>thành</a:t>
            </a:r>
            <a:r>
              <a:rPr sz="1112" spc="4" dirty="0">
                <a:solidFill>
                  <a:srgbClr val="414042"/>
                </a:solidFill>
                <a:latin typeface="Arial"/>
                <a:cs typeface="Arial"/>
              </a:rPr>
              <a:t> </a:t>
            </a:r>
            <a:r>
              <a:rPr sz="1112" dirty="0" err="1">
                <a:solidFill>
                  <a:srgbClr val="414042"/>
                </a:solidFill>
                <a:latin typeface="Arial"/>
                <a:cs typeface="Arial"/>
              </a:rPr>
              <a:t>doanh</a:t>
            </a:r>
            <a:r>
              <a:rPr sz="1112" dirty="0">
                <a:solidFill>
                  <a:srgbClr val="414042"/>
                </a:solidFill>
                <a:latin typeface="Arial"/>
                <a:cs typeface="Arial"/>
              </a:rPr>
              <a:t> </a:t>
            </a:r>
            <a:r>
              <a:rPr sz="1112" spc="-4" dirty="0" err="1">
                <a:solidFill>
                  <a:srgbClr val="414042"/>
                </a:solidFill>
                <a:latin typeface="Arial"/>
                <a:cs typeface="Arial"/>
              </a:rPr>
              <a:t>nghiệp</a:t>
            </a:r>
            <a:r>
              <a:rPr sz="1112" spc="-4" dirty="0">
                <a:solidFill>
                  <a:srgbClr val="414042"/>
                </a:solidFill>
                <a:latin typeface="Arial"/>
                <a:cs typeface="Arial"/>
              </a:rPr>
              <a:t> </a:t>
            </a:r>
            <a:r>
              <a:rPr sz="1112" spc="-9" dirty="0" err="1">
                <a:solidFill>
                  <a:srgbClr val="414042"/>
                </a:solidFill>
                <a:latin typeface="Arial"/>
                <a:cs typeface="Arial"/>
              </a:rPr>
              <a:t>hàng</a:t>
            </a:r>
            <a:r>
              <a:rPr sz="1112" spc="-9" dirty="0">
                <a:solidFill>
                  <a:srgbClr val="414042"/>
                </a:solidFill>
                <a:latin typeface="Arial"/>
                <a:cs typeface="Arial"/>
              </a:rPr>
              <a:t> </a:t>
            </a:r>
            <a:r>
              <a:rPr sz="1112" dirty="0" err="1">
                <a:solidFill>
                  <a:srgbClr val="414042"/>
                </a:solidFill>
                <a:latin typeface="Arial"/>
                <a:cs typeface="Arial"/>
              </a:rPr>
              <a:t>đầu</a:t>
            </a:r>
            <a:r>
              <a:rPr sz="1112" dirty="0">
                <a:solidFill>
                  <a:srgbClr val="414042"/>
                </a:solidFill>
                <a:latin typeface="Arial"/>
                <a:cs typeface="Arial"/>
              </a:rPr>
              <a:t>  </a:t>
            </a:r>
            <a:r>
              <a:rPr sz="1112" spc="-32" dirty="0" err="1">
                <a:solidFill>
                  <a:srgbClr val="414042"/>
                </a:solidFill>
                <a:latin typeface="Arial"/>
                <a:cs typeface="Arial"/>
              </a:rPr>
              <a:t>về</a:t>
            </a:r>
            <a:r>
              <a:rPr sz="1112" spc="-69" dirty="0">
                <a:solidFill>
                  <a:srgbClr val="414042"/>
                </a:solidFill>
                <a:latin typeface="Arial"/>
                <a:cs typeface="Arial"/>
              </a:rPr>
              <a:t> </a:t>
            </a:r>
            <a:r>
              <a:rPr sz="1112" spc="-9" dirty="0" err="1">
                <a:solidFill>
                  <a:srgbClr val="414042"/>
                </a:solidFill>
                <a:latin typeface="Arial"/>
                <a:cs typeface="Arial"/>
              </a:rPr>
              <a:t>lĩnh</a:t>
            </a:r>
            <a:r>
              <a:rPr sz="1112" spc="-69" dirty="0">
                <a:solidFill>
                  <a:srgbClr val="414042"/>
                </a:solidFill>
                <a:latin typeface="Arial"/>
                <a:cs typeface="Arial"/>
              </a:rPr>
              <a:t> </a:t>
            </a:r>
            <a:r>
              <a:rPr sz="1112" spc="-23" dirty="0" err="1">
                <a:solidFill>
                  <a:srgbClr val="414042"/>
                </a:solidFill>
                <a:latin typeface="Arial"/>
                <a:cs typeface="Arial"/>
              </a:rPr>
              <a:t>vực</a:t>
            </a:r>
            <a:r>
              <a:rPr sz="1112" spc="-69" dirty="0">
                <a:solidFill>
                  <a:srgbClr val="414042"/>
                </a:solidFill>
                <a:latin typeface="Arial"/>
                <a:cs typeface="Arial"/>
              </a:rPr>
              <a:t> </a:t>
            </a:r>
            <a:r>
              <a:rPr sz="1112" dirty="0" err="1">
                <a:solidFill>
                  <a:srgbClr val="414042"/>
                </a:solidFill>
                <a:latin typeface="Arial"/>
                <a:cs typeface="Arial"/>
              </a:rPr>
              <a:t>cung</a:t>
            </a:r>
            <a:r>
              <a:rPr sz="1112" spc="-65" dirty="0">
                <a:solidFill>
                  <a:srgbClr val="414042"/>
                </a:solidFill>
                <a:latin typeface="Arial"/>
                <a:cs typeface="Arial"/>
              </a:rPr>
              <a:t> </a:t>
            </a:r>
            <a:r>
              <a:rPr sz="1112" dirty="0" err="1">
                <a:solidFill>
                  <a:srgbClr val="414042"/>
                </a:solidFill>
                <a:latin typeface="Arial"/>
                <a:cs typeface="Arial"/>
              </a:rPr>
              <a:t>cấp</a:t>
            </a:r>
            <a:r>
              <a:rPr sz="1112" spc="-69" dirty="0">
                <a:solidFill>
                  <a:srgbClr val="414042"/>
                </a:solidFill>
                <a:latin typeface="Arial"/>
                <a:cs typeface="Arial"/>
              </a:rPr>
              <a:t> </a:t>
            </a:r>
            <a:r>
              <a:rPr sz="1112" dirty="0" err="1">
                <a:solidFill>
                  <a:srgbClr val="414042"/>
                </a:solidFill>
                <a:latin typeface="Arial"/>
                <a:cs typeface="Arial"/>
              </a:rPr>
              <a:t>thực</a:t>
            </a:r>
            <a:r>
              <a:rPr sz="1112" spc="-69" dirty="0">
                <a:solidFill>
                  <a:srgbClr val="414042"/>
                </a:solidFill>
                <a:latin typeface="Arial"/>
                <a:cs typeface="Arial"/>
              </a:rPr>
              <a:t> </a:t>
            </a:r>
            <a:r>
              <a:rPr sz="1112" dirty="0" err="1" smtClean="0">
                <a:solidFill>
                  <a:srgbClr val="414042"/>
                </a:solidFill>
                <a:latin typeface="Arial"/>
                <a:cs typeface="Arial"/>
              </a:rPr>
              <a:t>phẩm</a:t>
            </a:r>
            <a:r>
              <a:rPr lang="vi-VN" sz="1112" dirty="0" smtClean="0">
                <a:solidFill>
                  <a:srgbClr val="414042"/>
                </a:solidFill>
                <a:latin typeface="Arial"/>
                <a:cs typeface="Arial"/>
              </a:rPr>
              <a:t> nông sản</a:t>
            </a:r>
            <a:r>
              <a:rPr sz="1112" dirty="0" smtClean="0">
                <a:solidFill>
                  <a:srgbClr val="414042"/>
                </a:solidFill>
                <a:latin typeface="Arial"/>
                <a:cs typeface="Arial"/>
              </a:rPr>
              <a:t>.</a:t>
            </a:r>
            <a:r>
              <a:rPr sz="1112" spc="-69" dirty="0" smtClean="0">
                <a:solidFill>
                  <a:srgbClr val="414042"/>
                </a:solidFill>
                <a:latin typeface="Arial"/>
                <a:cs typeface="Arial"/>
              </a:rPr>
              <a:t> </a:t>
            </a:r>
            <a:r>
              <a:rPr sz="1112" spc="-19" dirty="0" err="1">
                <a:solidFill>
                  <a:srgbClr val="414042"/>
                </a:solidFill>
                <a:latin typeface="Arial"/>
                <a:cs typeface="Arial"/>
              </a:rPr>
              <a:t>Chúng</a:t>
            </a:r>
            <a:r>
              <a:rPr sz="1112" spc="-65" dirty="0">
                <a:solidFill>
                  <a:srgbClr val="414042"/>
                </a:solidFill>
                <a:latin typeface="Arial"/>
                <a:cs typeface="Arial"/>
              </a:rPr>
              <a:t> </a:t>
            </a:r>
            <a:r>
              <a:rPr sz="1112" spc="23" dirty="0" err="1">
                <a:solidFill>
                  <a:srgbClr val="414042"/>
                </a:solidFill>
                <a:latin typeface="Arial"/>
                <a:cs typeface="Arial"/>
              </a:rPr>
              <a:t>tôi</a:t>
            </a:r>
            <a:r>
              <a:rPr sz="1112" spc="-69" dirty="0">
                <a:solidFill>
                  <a:srgbClr val="414042"/>
                </a:solidFill>
                <a:latin typeface="Arial"/>
                <a:cs typeface="Arial"/>
              </a:rPr>
              <a:t> </a:t>
            </a:r>
            <a:r>
              <a:rPr sz="1112" spc="4" dirty="0" err="1">
                <a:solidFill>
                  <a:srgbClr val="414042"/>
                </a:solidFill>
                <a:latin typeface="Arial"/>
                <a:cs typeface="Arial"/>
              </a:rPr>
              <a:t>luôn</a:t>
            </a:r>
            <a:r>
              <a:rPr sz="1112" spc="4" dirty="0">
                <a:solidFill>
                  <a:srgbClr val="414042"/>
                </a:solidFill>
                <a:latin typeface="Arial"/>
                <a:cs typeface="Arial"/>
              </a:rPr>
              <a:t>  </a:t>
            </a:r>
            <a:r>
              <a:rPr sz="1112" spc="4" dirty="0" err="1">
                <a:solidFill>
                  <a:srgbClr val="414042"/>
                </a:solidFill>
                <a:latin typeface="Arial"/>
                <a:cs typeface="Arial"/>
              </a:rPr>
              <a:t>nỗ</a:t>
            </a:r>
            <a:r>
              <a:rPr sz="1112" spc="-46" dirty="0">
                <a:solidFill>
                  <a:srgbClr val="414042"/>
                </a:solidFill>
                <a:latin typeface="Arial"/>
                <a:cs typeface="Arial"/>
              </a:rPr>
              <a:t> </a:t>
            </a:r>
            <a:r>
              <a:rPr sz="1112" spc="-4" dirty="0" err="1">
                <a:solidFill>
                  <a:srgbClr val="414042"/>
                </a:solidFill>
                <a:latin typeface="Arial"/>
                <a:cs typeface="Arial"/>
              </a:rPr>
              <a:t>lực</a:t>
            </a:r>
            <a:r>
              <a:rPr sz="1112" spc="-42" dirty="0">
                <a:solidFill>
                  <a:srgbClr val="414042"/>
                </a:solidFill>
                <a:latin typeface="Arial"/>
                <a:cs typeface="Arial"/>
              </a:rPr>
              <a:t> </a:t>
            </a:r>
            <a:r>
              <a:rPr sz="1112" spc="-4" dirty="0" err="1">
                <a:solidFill>
                  <a:srgbClr val="414042"/>
                </a:solidFill>
                <a:latin typeface="Arial"/>
                <a:cs typeface="Arial"/>
              </a:rPr>
              <a:t>hoàn</a:t>
            </a:r>
            <a:r>
              <a:rPr sz="1112" spc="-42" dirty="0">
                <a:solidFill>
                  <a:srgbClr val="414042"/>
                </a:solidFill>
                <a:latin typeface="Arial"/>
                <a:cs typeface="Arial"/>
              </a:rPr>
              <a:t> </a:t>
            </a:r>
            <a:r>
              <a:rPr sz="1112" spc="4" dirty="0" err="1">
                <a:solidFill>
                  <a:srgbClr val="414042"/>
                </a:solidFill>
                <a:latin typeface="Arial"/>
                <a:cs typeface="Arial"/>
              </a:rPr>
              <a:t>thiện</a:t>
            </a:r>
            <a:r>
              <a:rPr sz="1112" spc="-42" dirty="0">
                <a:solidFill>
                  <a:srgbClr val="414042"/>
                </a:solidFill>
                <a:latin typeface="Arial"/>
                <a:cs typeface="Arial"/>
              </a:rPr>
              <a:t> </a:t>
            </a:r>
            <a:r>
              <a:rPr sz="1112" spc="9" dirty="0" err="1">
                <a:solidFill>
                  <a:srgbClr val="414042"/>
                </a:solidFill>
                <a:latin typeface="Arial"/>
                <a:cs typeface="Arial"/>
              </a:rPr>
              <a:t>chất</a:t>
            </a:r>
            <a:r>
              <a:rPr sz="1112" spc="-46" dirty="0">
                <a:solidFill>
                  <a:srgbClr val="414042"/>
                </a:solidFill>
                <a:latin typeface="Arial"/>
                <a:cs typeface="Arial"/>
              </a:rPr>
              <a:t> </a:t>
            </a:r>
            <a:r>
              <a:rPr sz="1112" spc="-28" dirty="0" err="1">
                <a:solidFill>
                  <a:srgbClr val="414042"/>
                </a:solidFill>
                <a:latin typeface="Arial"/>
                <a:cs typeface="Arial"/>
              </a:rPr>
              <a:t>lượng</a:t>
            </a:r>
            <a:r>
              <a:rPr sz="1112" spc="-42" dirty="0">
                <a:solidFill>
                  <a:srgbClr val="414042"/>
                </a:solidFill>
                <a:latin typeface="Arial"/>
                <a:cs typeface="Arial"/>
              </a:rPr>
              <a:t> </a:t>
            </a:r>
            <a:r>
              <a:rPr sz="1112" spc="9" dirty="0" err="1">
                <a:solidFill>
                  <a:srgbClr val="414042"/>
                </a:solidFill>
                <a:latin typeface="Arial"/>
                <a:cs typeface="Arial"/>
              </a:rPr>
              <a:t>dịch</a:t>
            </a:r>
            <a:r>
              <a:rPr sz="1112" spc="-42" dirty="0">
                <a:solidFill>
                  <a:srgbClr val="414042"/>
                </a:solidFill>
                <a:latin typeface="Arial"/>
                <a:cs typeface="Arial"/>
              </a:rPr>
              <a:t> </a:t>
            </a:r>
            <a:r>
              <a:rPr sz="1112" spc="-15" dirty="0" err="1">
                <a:solidFill>
                  <a:srgbClr val="414042"/>
                </a:solidFill>
                <a:latin typeface="Arial"/>
                <a:cs typeface="Arial"/>
              </a:rPr>
              <a:t>vụ</a:t>
            </a:r>
            <a:r>
              <a:rPr sz="1112" spc="-42" dirty="0">
                <a:solidFill>
                  <a:srgbClr val="414042"/>
                </a:solidFill>
                <a:latin typeface="Arial"/>
                <a:cs typeface="Arial"/>
              </a:rPr>
              <a:t> </a:t>
            </a:r>
            <a:r>
              <a:rPr sz="1112" spc="9" dirty="0" err="1">
                <a:solidFill>
                  <a:srgbClr val="414042"/>
                </a:solidFill>
                <a:latin typeface="Arial"/>
                <a:cs typeface="Arial"/>
              </a:rPr>
              <a:t>thông</a:t>
            </a:r>
            <a:r>
              <a:rPr sz="1112" spc="-42" dirty="0">
                <a:solidFill>
                  <a:srgbClr val="414042"/>
                </a:solidFill>
                <a:latin typeface="Arial"/>
                <a:cs typeface="Arial"/>
              </a:rPr>
              <a:t> </a:t>
            </a:r>
            <a:r>
              <a:rPr sz="1112" spc="-9" dirty="0">
                <a:solidFill>
                  <a:srgbClr val="414042"/>
                </a:solidFill>
                <a:latin typeface="Arial"/>
                <a:cs typeface="Arial"/>
              </a:rPr>
              <a:t>qua </a:t>
            </a:r>
            <a:r>
              <a:rPr sz="1112" spc="-4" dirty="0" err="1" smtClean="0">
                <a:solidFill>
                  <a:srgbClr val="414042"/>
                </a:solidFill>
                <a:latin typeface="Arial"/>
                <a:cs typeface="Arial"/>
              </a:rPr>
              <a:t>việc</a:t>
            </a:r>
            <a:r>
              <a:rPr sz="1112" spc="-93" dirty="0" smtClean="0">
                <a:solidFill>
                  <a:srgbClr val="414042"/>
                </a:solidFill>
                <a:latin typeface="Arial"/>
                <a:cs typeface="Arial"/>
              </a:rPr>
              <a:t> </a:t>
            </a:r>
            <a:r>
              <a:rPr sz="1112" spc="-4" dirty="0" err="1">
                <a:solidFill>
                  <a:srgbClr val="414042"/>
                </a:solidFill>
                <a:latin typeface="Arial"/>
                <a:cs typeface="Arial"/>
              </a:rPr>
              <a:t>nâng</a:t>
            </a:r>
            <a:r>
              <a:rPr sz="1112" spc="-88" dirty="0">
                <a:solidFill>
                  <a:srgbClr val="414042"/>
                </a:solidFill>
                <a:latin typeface="Arial"/>
                <a:cs typeface="Arial"/>
              </a:rPr>
              <a:t> </a:t>
            </a:r>
            <a:r>
              <a:rPr sz="1112" spc="4" dirty="0" err="1">
                <a:solidFill>
                  <a:srgbClr val="414042"/>
                </a:solidFill>
                <a:latin typeface="Arial"/>
                <a:cs typeface="Arial"/>
              </a:rPr>
              <a:t>cao</a:t>
            </a:r>
            <a:r>
              <a:rPr sz="1112" spc="-93" dirty="0">
                <a:solidFill>
                  <a:srgbClr val="414042"/>
                </a:solidFill>
                <a:latin typeface="Arial"/>
                <a:cs typeface="Arial"/>
              </a:rPr>
              <a:t> </a:t>
            </a:r>
            <a:r>
              <a:rPr sz="1112" spc="-4" dirty="0" err="1">
                <a:solidFill>
                  <a:srgbClr val="414042"/>
                </a:solidFill>
                <a:latin typeface="Arial"/>
                <a:cs typeface="Arial"/>
              </a:rPr>
              <a:t>năng</a:t>
            </a:r>
            <a:r>
              <a:rPr sz="1112" spc="-88" dirty="0">
                <a:solidFill>
                  <a:srgbClr val="414042"/>
                </a:solidFill>
                <a:latin typeface="Arial"/>
                <a:cs typeface="Arial"/>
              </a:rPr>
              <a:t> </a:t>
            </a:r>
            <a:r>
              <a:rPr sz="1112" spc="9" dirty="0" err="1">
                <a:solidFill>
                  <a:srgbClr val="414042"/>
                </a:solidFill>
                <a:latin typeface="Arial"/>
                <a:cs typeface="Arial"/>
              </a:rPr>
              <a:t>suất</a:t>
            </a:r>
            <a:r>
              <a:rPr sz="1112" spc="-88" dirty="0">
                <a:solidFill>
                  <a:srgbClr val="414042"/>
                </a:solidFill>
                <a:latin typeface="Arial"/>
                <a:cs typeface="Arial"/>
              </a:rPr>
              <a:t> </a:t>
            </a:r>
            <a:r>
              <a:rPr sz="1112" spc="4" dirty="0" err="1">
                <a:solidFill>
                  <a:srgbClr val="414042"/>
                </a:solidFill>
                <a:latin typeface="Arial"/>
                <a:cs typeface="Arial"/>
              </a:rPr>
              <a:t>lao</a:t>
            </a:r>
            <a:r>
              <a:rPr sz="1112" spc="-84" dirty="0">
                <a:solidFill>
                  <a:srgbClr val="414042"/>
                </a:solidFill>
                <a:latin typeface="Arial"/>
                <a:cs typeface="Arial"/>
              </a:rPr>
              <a:t> </a:t>
            </a:r>
            <a:r>
              <a:rPr sz="1112" spc="9" dirty="0" err="1">
                <a:solidFill>
                  <a:srgbClr val="414042"/>
                </a:solidFill>
                <a:latin typeface="Arial"/>
                <a:cs typeface="Arial"/>
              </a:rPr>
              <a:t>động</a:t>
            </a:r>
            <a:r>
              <a:rPr sz="1112" spc="-88" dirty="0">
                <a:solidFill>
                  <a:srgbClr val="414042"/>
                </a:solidFill>
                <a:latin typeface="Arial"/>
                <a:cs typeface="Arial"/>
              </a:rPr>
              <a:t> </a:t>
            </a:r>
            <a:r>
              <a:rPr sz="1112" spc="-23" dirty="0" err="1">
                <a:solidFill>
                  <a:srgbClr val="414042"/>
                </a:solidFill>
                <a:latin typeface="Arial"/>
                <a:cs typeface="Arial"/>
              </a:rPr>
              <a:t>và</a:t>
            </a:r>
            <a:r>
              <a:rPr sz="1112" spc="-84" dirty="0">
                <a:solidFill>
                  <a:srgbClr val="414042"/>
                </a:solidFill>
                <a:latin typeface="Arial"/>
                <a:cs typeface="Arial"/>
              </a:rPr>
              <a:t> </a:t>
            </a:r>
            <a:r>
              <a:rPr sz="1112" spc="9" dirty="0" err="1">
                <a:solidFill>
                  <a:srgbClr val="414042"/>
                </a:solidFill>
                <a:latin typeface="Arial"/>
                <a:cs typeface="Arial"/>
              </a:rPr>
              <a:t>chất</a:t>
            </a:r>
            <a:r>
              <a:rPr sz="1112" spc="-93" dirty="0">
                <a:solidFill>
                  <a:srgbClr val="414042"/>
                </a:solidFill>
                <a:latin typeface="Arial"/>
                <a:cs typeface="Arial"/>
              </a:rPr>
              <a:t> </a:t>
            </a:r>
            <a:r>
              <a:rPr sz="1112" spc="-28" dirty="0" err="1">
                <a:solidFill>
                  <a:srgbClr val="414042"/>
                </a:solidFill>
                <a:latin typeface="Arial"/>
                <a:cs typeface="Arial"/>
              </a:rPr>
              <a:t>lượng</a:t>
            </a:r>
            <a:r>
              <a:rPr sz="1112" spc="-28" dirty="0">
                <a:solidFill>
                  <a:srgbClr val="414042"/>
                </a:solidFill>
                <a:latin typeface="Arial"/>
                <a:cs typeface="Arial"/>
              </a:rPr>
              <a:t>  </a:t>
            </a:r>
            <a:r>
              <a:rPr sz="1112" dirty="0" err="1">
                <a:solidFill>
                  <a:srgbClr val="414042"/>
                </a:solidFill>
                <a:latin typeface="Arial"/>
                <a:cs typeface="Arial"/>
              </a:rPr>
              <a:t>phục</a:t>
            </a:r>
            <a:r>
              <a:rPr sz="1112" dirty="0">
                <a:solidFill>
                  <a:srgbClr val="414042"/>
                </a:solidFill>
                <a:latin typeface="Arial"/>
                <a:cs typeface="Arial"/>
              </a:rPr>
              <a:t> </a:t>
            </a:r>
            <a:r>
              <a:rPr sz="1112" spc="-19" dirty="0" err="1">
                <a:solidFill>
                  <a:srgbClr val="414042"/>
                </a:solidFill>
                <a:latin typeface="Arial"/>
                <a:cs typeface="Arial"/>
              </a:rPr>
              <a:t>vụ</a:t>
            </a:r>
            <a:r>
              <a:rPr sz="1112" spc="-19" dirty="0">
                <a:solidFill>
                  <a:srgbClr val="414042"/>
                </a:solidFill>
                <a:latin typeface="Arial"/>
                <a:cs typeface="Arial"/>
              </a:rPr>
              <a:t>. </a:t>
            </a:r>
            <a:r>
              <a:rPr sz="1112" spc="-19" dirty="0" err="1">
                <a:solidFill>
                  <a:srgbClr val="414042"/>
                </a:solidFill>
                <a:latin typeface="Arial"/>
                <a:cs typeface="Arial"/>
              </a:rPr>
              <a:t>Công</a:t>
            </a:r>
            <a:r>
              <a:rPr sz="1112" spc="-19" dirty="0">
                <a:solidFill>
                  <a:srgbClr val="414042"/>
                </a:solidFill>
                <a:latin typeface="Arial"/>
                <a:cs typeface="Arial"/>
              </a:rPr>
              <a:t> </a:t>
            </a:r>
            <a:r>
              <a:rPr sz="1112" spc="9" dirty="0" err="1">
                <a:solidFill>
                  <a:srgbClr val="414042"/>
                </a:solidFill>
                <a:latin typeface="Arial"/>
                <a:cs typeface="Arial"/>
              </a:rPr>
              <a:t>ty</a:t>
            </a:r>
            <a:r>
              <a:rPr sz="1112" spc="9" dirty="0">
                <a:solidFill>
                  <a:srgbClr val="414042"/>
                </a:solidFill>
                <a:latin typeface="Arial"/>
                <a:cs typeface="Arial"/>
              </a:rPr>
              <a:t> </a:t>
            </a:r>
            <a:r>
              <a:rPr sz="1112" dirty="0" err="1">
                <a:solidFill>
                  <a:srgbClr val="414042"/>
                </a:solidFill>
                <a:latin typeface="Arial"/>
                <a:cs typeface="Arial"/>
              </a:rPr>
              <a:t>đa</a:t>
            </a:r>
            <a:r>
              <a:rPr sz="1112" dirty="0">
                <a:solidFill>
                  <a:srgbClr val="414042"/>
                </a:solidFill>
                <a:latin typeface="Arial"/>
                <a:cs typeface="Arial"/>
              </a:rPr>
              <a:t>̃ </a:t>
            </a:r>
            <a:r>
              <a:rPr sz="1112" spc="-4" dirty="0" err="1">
                <a:solidFill>
                  <a:srgbClr val="414042"/>
                </a:solidFill>
                <a:latin typeface="Arial"/>
                <a:cs typeface="Arial"/>
              </a:rPr>
              <a:t>áp</a:t>
            </a:r>
            <a:r>
              <a:rPr sz="1112" spc="-4" dirty="0">
                <a:solidFill>
                  <a:srgbClr val="414042"/>
                </a:solidFill>
                <a:latin typeface="Arial"/>
                <a:cs typeface="Arial"/>
              </a:rPr>
              <a:t> </a:t>
            </a:r>
            <a:r>
              <a:rPr sz="1112" dirty="0" err="1">
                <a:solidFill>
                  <a:srgbClr val="414042"/>
                </a:solidFill>
                <a:latin typeface="Arial"/>
                <a:cs typeface="Arial"/>
              </a:rPr>
              <a:t>dụng</a:t>
            </a:r>
            <a:r>
              <a:rPr sz="1112" dirty="0">
                <a:solidFill>
                  <a:srgbClr val="414042"/>
                </a:solidFill>
                <a:latin typeface="Arial"/>
                <a:cs typeface="Arial"/>
              </a:rPr>
              <a:t> </a:t>
            </a:r>
            <a:r>
              <a:rPr sz="1112" spc="-4" dirty="0" err="1">
                <a:solidFill>
                  <a:srgbClr val="414042"/>
                </a:solidFill>
                <a:latin typeface="Arial"/>
                <a:cs typeface="Arial"/>
              </a:rPr>
              <a:t>nhiều</a:t>
            </a:r>
            <a:r>
              <a:rPr sz="1112" spc="-4" dirty="0">
                <a:solidFill>
                  <a:srgbClr val="414042"/>
                </a:solidFill>
                <a:latin typeface="Arial"/>
                <a:cs typeface="Arial"/>
              </a:rPr>
              <a:t> </a:t>
            </a:r>
            <a:r>
              <a:rPr sz="1112" spc="-32" dirty="0" err="1">
                <a:solidFill>
                  <a:srgbClr val="414042"/>
                </a:solidFill>
                <a:latin typeface="Arial"/>
                <a:cs typeface="Arial"/>
              </a:rPr>
              <a:t>phương</a:t>
            </a:r>
            <a:r>
              <a:rPr sz="1112" spc="-32" dirty="0">
                <a:solidFill>
                  <a:srgbClr val="414042"/>
                </a:solidFill>
                <a:latin typeface="Arial"/>
                <a:cs typeface="Arial"/>
              </a:rPr>
              <a:t>  </a:t>
            </a:r>
            <a:r>
              <a:rPr sz="1112" spc="-9" dirty="0" err="1">
                <a:solidFill>
                  <a:srgbClr val="414042"/>
                </a:solidFill>
                <a:latin typeface="Arial"/>
                <a:cs typeface="Arial"/>
              </a:rPr>
              <a:t>pháp</a:t>
            </a:r>
            <a:r>
              <a:rPr sz="1112" spc="-9" dirty="0">
                <a:solidFill>
                  <a:srgbClr val="414042"/>
                </a:solidFill>
                <a:latin typeface="Arial"/>
                <a:cs typeface="Arial"/>
              </a:rPr>
              <a:t> </a:t>
            </a:r>
            <a:r>
              <a:rPr sz="1112" dirty="0" err="1">
                <a:solidFill>
                  <a:srgbClr val="414042"/>
                </a:solidFill>
                <a:latin typeface="Arial"/>
                <a:cs typeface="Arial"/>
              </a:rPr>
              <a:t>cùng</a:t>
            </a:r>
            <a:r>
              <a:rPr sz="1112" dirty="0">
                <a:solidFill>
                  <a:srgbClr val="414042"/>
                </a:solidFill>
                <a:latin typeface="Arial"/>
                <a:cs typeface="Arial"/>
              </a:rPr>
              <a:t> </a:t>
            </a:r>
            <a:r>
              <a:rPr sz="1112" dirty="0" err="1">
                <a:solidFill>
                  <a:srgbClr val="414042"/>
                </a:solidFill>
                <a:latin typeface="Arial"/>
                <a:cs typeface="Arial"/>
              </a:rPr>
              <a:t>khoa</a:t>
            </a:r>
            <a:r>
              <a:rPr sz="1112" dirty="0">
                <a:solidFill>
                  <a:srgbClr val="414042"/>
                </a:solidFill>
                <a:latin typeface="Arial"/>
                <a:cs typeface="Arial"/>
              </a:rPr>
              <a:t> </a:t>
            </a:r>
            <a:r>
              <a:rPr sz="1112" spc="9" dirty="0" err="1">
                <a:solidFill>
                  <a:srgbClr val="414042"/>
                </a:solidFill>
                <a:latin typeface="Arial"/>
                <a:cs typeface="Arial"/>
              </a:rPr>
              <a:t>học</a:t>
            </a:r>
            <a:r>
              <a:rPr sz="1112" spc="9" dirty="0">
                <a:solidFill>
                  <a:srgbClr val="414042"/>
                </a:solidFill>
                <a:latin typeface="Arial"/>
                <a:cs typeface="Arial"/>
              </a:rPr>
              <a:t> </a:t>
            </a:r>
            <a:r>
              <a:rPr sz="1112" spc="4" dirty="0" err="1">
                <a:solidFill>
                  <a:srgbClr val="414042"/>
                </a:solidFill>
                <a:latin typeface="Arial"/>
                <a:cs typeface="Arial"/>
              </a:rPr>
              <a:t>công</a:t>
            </a:r>
            <a:r>
              <a:rPr sz="1112" spc="4" dirty="0">
                <a:solidFill>
                  <a:srgbClr val="414042"/>
                </a:solidFill>
                <a:latin typeface="Arial"/>
                <a:cs typeface="Arial"/>
              </a:rPr>
              <a:t> </a:t>
            </a:r>
            <a:r>
              <a:rPr sz="1112" spc="-9" dirty="0" err="1">
                <a:solidFill>
                  <a:srgbClr val="414042"/>
                </a:solidFill>
                <a:latin typeface="Arial"/>
                <a:cs typeface="Arial"/>
              </a:rPr>
              <a:t>nghệ</a:t>
            </a:r>
            <a:r>
              <a:rPr sz="1112" spc="-9" dirty="0">
                <a:solidFill>
                  <a:srgbClr val="414042"/>
                </a:solidFill>
                <a:latin typeface="Arial"/>
                <a:cs typeface="Arial"/>
              </a:rPr>
              <a:t> </a:t>
            </a:r>
            <a:r>
              <a:rPr sz="1112" spc="-4" dirty="0" err="1">
                <a:solidFill>
                  <a:srgbClr val="414042"/>
                </a:solidFill>
                <a:latin typeface="Arial"/>
                <a:cs typeface="Arial"/>
              </a:rPr>
              <a:t>để</a:t>
            </a:r>
            <a:r>
              <a:rPr sz="1112" spc="-4" dirty="0">
                <a:solidFill>
                  <a:srgbClr val="414042"/>
                </a:solidFill>
                <a:latin typeface="Arial"/>
                <a:cs typeface="Arial"/>
              </a:rPr>
              <a:t> </a:t>
            </a:r>
            <a:r>
              <a:rPr sz="1112" dirty="0" err="1">
                <a:solidFill>
                  <a:srgbClr val="414042"/>
                </a:solidFill>
                <a:latin typeface="Arial"/>
                <a:cs typeface="Arial"/>
              </a:rPr>
              <a:t>phục</a:t>
            </a:r>
            <a:r>
              <a:rPr sz="1112" dirty="0">
                <a:solidFill>
                  <a:srgbClr val="414042"/>
                </a:solidFill>
                <a:latin typeface="Arial"/>
                <a:cs typeface="Arial"/>
              </a:rPr>
              <a:t> </a:t>
            </a:r>
            <a:r>
              <a:rPr sz="1112" spc="-19" dirty="0" err="1">
                <a:solidFill>
                  <a:srgbClr val="414042"/>
                </a:solidFill>
                <a:latin typeface="Arial"/>
                <a:cs typeface="Arial"/>
              </a:rPr>
              <a:t>vụ</a:t>
            </a:r>
            <a:r>
              <a:rPr sz="1112" spc="-19" dirty="0">
                <a:solidFill>
                  <a:srgbClr val="414042"/>
                </a:solidFill>
                <a:latin typeface="Arial"/>
                <a:cs typeface="Arial"/>
              </a:rPr>
              <a:t> </a:t>
            </a:r>
            <a:r>
              <a:rPr sz="1112" dirty="0" err="1" smtClean="0">
                <a:solidFill>
                  <a:srgbClr val="414042"/>
                </a:solidFill>
                <a:latin typeface="Arial"/>
                <a:cs typeface="Arial"/>
              </a:rPr>
              <a:t>khách</a:t>
            </a:r>
            <a:r>
              <a:rPr sz="1112" dirty="0" smtClean="0">
                <a:solidFill>
                  <a:srgbClr val="414042"/>
                </a:solidFill>
                <a:latin typeface="Arial"/>
                <a:cs typeface="Arial"/>
              </a:rPr>
              <a:t> </a:t>
            </a:r>
            <a:r>
              <a:rPr sz="1112" spc="-9" dirty="0" err="1">
                <a:solidFill>
                  <a:srgbClr val="414042"/>
                </a:solidFill>
                <a:latin typeface="Arial"/>
                <a:cs typeface="Arial"/>
              </a:rPr>
              <a:t>hàng</a:t>
            </a:r>
            <a:r>
              <a:rPr sz="1112" spc="-9" dirty="0">
                <a:solidFill>
                  <a:srgbClr val="414042"/>
                </a:solidFill>
                <a:latin typeface="Arial"/>
                <a:cs typeface="Arial"/>
              </a:rPr>
              <a:t> </a:t>
            </a:r>
            <a:r>
              <a:rPr sz="1112" spc="32" dirty="0" err="1">
                <a:solidFill>
                  <a:srgbClr val="414042"/>
                </a:solidFill>
                <a:latin typeface="Arial"/>
                <a:cs typeface="Arial"/>
              </a:rPr>
              <a:t>tốt</a:t>
            </a:r>
            <a:r>
              <a:rPr sz="1112" spc="32" dirty="0">
                <a:solidFill>
                  <a:srgbClr val="414042"/>
                </a:solidFill>
                <a:latin typeface="Arial"/>
                <a:cs typeface="Arial"/>
              </a:rPr>
              <a:t> </a:t>
            </a:r>
            <a:r>
              <a:rPr sz="1112" spc="4" dirty="0" err="1">
                <a:solidFill>
                  <a:srgbClr val="414042"/>
                </a:solidFill>
                <a:latin typeface="Arial"/>
                <a:cs typeface="Arial"/>
              </a:rPr>
              <a:t>nhất</a:t>
            </a:r>
            <a:r>
              <a:rPr sz="1112" spc="4" dirty="0">
                <a:solidFill>
                  <a:srgbClr val="414042"/>
                </a:solidFill>
                <a:latin typeface="Arial"/>
                <a:cs typeface="Arial"/>
              </a:rPr>
              <a:t> </a:t>
            </a:r>
            <a:r>
              <a:rPr sz="1112" spc="-23" dirty="0" err="1">
                <a:solidFill>
                  <a:srgbClr val="414042"/>
                </a:solidFill>
                <a:latin typeface="Arial"/>
                <a:cs typeface="Arial"/>
              </a:rPr>
              <a:t>và</a:t>
            </a:r>
            <a:r>
              <a:rPr sz="1112" spc="-23" dirty="0">
                <a:solidFill>
                  <a:srgbClr val="414042"/>
                </a:solidFill>
                <a:latin typeface="Arial"/>
                <a:cs typeface="Arial"/>
              </a:rPr>
              <a:t> </a:t>
            </a:r>
            <a:r>
              <a:rPr sz="1112" spc="4" dirty="0" err="1">
                <a:solidFill>
                  <a:srgbClr val="414042"/>
                </a:solidFill>
                <a:latin typeface="Arial"/>
                <a:cs typeface="Arial"/>
              </a:rPr>
              <a:t>phát</a:t>
            </a:r>
            <a:r>
              <a:rPr sz="1112" spc="4" dirty="0">
                <a:solidFill>
                  <a:srgbClr val="414042"/>
                </a:solidFill>
                <a:latin typeface="Arial"/>
                <a:cs typeface="Arial"/>
              </a:rPr>
              <a:t> </a:t>
            </a:r>
            <a:r>
              <a:rPr sz="1112" spc="-15" dirty="0" err="1">
                <a:solidFill>
                  <a:srgbClr val="414042"/>
                </a:solidFill>
                <a:latin typeface="Arial"/>
                <a:cs typeface="Arial"/>
              </a:rPr>
              <a:t>huy</a:t>
            </a:r>
            <a:r>
              <a:rPr sz="1112" spc="-15" dirty="0">
                <a:solidFill>
                  <a:srgbClr val="414042"/>
                </a:solidFill>
                <a:latin typeface="Arial"/>
                <a:cs typeface="Arial"/>
              </a:rPr>
              <a:t> </a:t>
            </a:r>
            <a:r>
              <a:rPr sz="1112" spc="23" dirty="0" err="1">
                <a:solidFill>
                  <a:srgbClr val="414042"/>
                </a:solidFill>
                <a:latin typeface="Arial"/>
                <a:cs typeface="Arial"/>
              </a:rPr>
              <a:t>tối</a:t>
            </a:r>
            <a:r>
              <a:rPr sz="1112" spc="23" dirty="0">
                <a:solidFill>
                  <a:srgbClr val="414042"/>
                </a:solidFill>
                <a:latin typeface="Arial"/>
                <a:cs typeface="Arial"/>
              </a:rPr>
              <a:t> </a:t>
            </a:r>
            <a:r>
              <a:rPr sz="1112" spc="4" dirty="0" err="1">
                <a:solidFill>
                  <a:srgbClr val="414042"/>
                </a:solidFill>
                <a:latin typeface="Arial"/>
                <a:cs typeface="Arial"/>
              </a:rPr>
              <a:t>đa</a:t>
            </a:r>
            <a:r>
              <a:rPr sz="1112" spc="4" dirty="0">
                <a:solidFill>
                  <a:srgbClr val="414042"/>
                </a:solidFill>
                <a:latin typeface="Arial"/>
                <a:cs typeface="Arial"/>
              </a:rPr>
              <a:t> </a:t>
            </a:r>
            <a:r>
              <a:rPr sz="1112" dirty="0" err="1">
                <a:solidFill>
                  <a:srgbClr val="414042"/>
                </a:solidFill>
                <a:latin typeface="Arial"/>
                <a:cs typeface="Arial"/>
              </a:rPr>
              <a:t>nguồn</a:t>
            </a:r>
            <a:r>
              <a:rPr sz="1112" dirty="0">
                <a:solidFill>
                  <a:srgbClr val="414042"/>
                </a:solidFill>
                <a:latin typeface="Arial"/>
                <a:cs typeface="Arial"/>
              </a:rPr>
              <a:t>  </a:t>
            </a:r>
            <a:r>
              <a:rPr sz="1112" spc="-9" dirty="0" err="1">
                <a:solidFill>
                  <a:srgbClr val="414042"/>
                </a:solidFill>
                <a:latin typeface="Arial"/>
                <a:cs typeface="Arial"/>
              </a:rPr>
              <a:t>nhân</a:t>
            </a:r>
            <a:r>
              <a:rPr sz="1112" spc="-42" dirty="0">
                <a:solidFill>
                  <a:srgbClr val="414042"/>
                </a:solidFill>
                <a:latin typeface="Arial"/>
                <a:cs typeface="Arial"/>
              </a:rPr>
              <a:t> </a:t>
            </a:r>
            <a:r>
              <a:rPr sz="1112" spc="-9" dirty="0" err="1">
                <a:solidFill>
                  <a:srgbClr val="414042"/>
                </a:solidFill>
                <a:latin typeface="Arial"/>
                <a:cs typeface="Arial"/>
              </a:rPr>
              <a:t>lực</a:t>
            </a:r>
            <a:r>
              <a:rPr sz="1112" spc="-9" dirty="0">
                <a:solidFill>
                  <a:srgbClr val="414042"/>
                </a:solidFill>
                <a:latin typeface="Arial"/>
                <a:cs typeface="Arial"/>
              </a:rPr>
              <a:t>.</a:t>
            </a:r>
            <a:endParaRPr sz="1112" dirty="0">
              <a:latin typeface="Arial"/>
              <a:cs typeface="Arial"/>
            </a:endParaRPr>
          </a:p>
        </p:txBody>
      </p:sp>
      <p:sp>
        <p:nvSpPr>
          <p:cNvPr id="4" name="object 4"/>
          <p:cNvSpPr txBox="1"/>
          <p:nvPr/>
        </p:nvSpPr>
        <p:spPr>
          <a:xfrm>
            <a:off x="192505" y="7771868"/>
            <a:ext cx="3500711" cy="1239442"/>
          </a:xfrm>
          <a:prstGeom prst="rect">
            <a:avLst/>
          </a:prstGeom>
        </p:spPr>
        <p:txBody>
          <a:bodyPr vert="horz" wrap="square" lIns="0" tIns="42354" rIns="0" bIns="0" rtlCol="0">
            <a:spAutoFit/>
          </a:bodyPr>
          <a:lstStyle/>
          <a:p>
            <a:pPr marL="114114">
              <a:spcBef>
                <a:spcPts val="334"/>
              </a:spcBef>
            </a:pPr>
            <a:r>
              <a:rPr sz="1112" b="1" spc="-80" dirty="0">
                <a:solidFill>
                  <a:srgbClr val="D82927"/>
                </a:solidFill>
                <a:latin typeface="Arial"/>
                <a:cs typeface="Arial"/>
              </a:rPr>
              <a:t>LẤY </a:t>
            </a:r>
            <a:r>
              <a:rPr sz="1112" b="1" spc="-28" dirty="0">
                <a:solidFill>
                  <a:srgbClr val="D82927"/>
                </a:solidFill>
                <a:latin typeface="Arial"/>
                <a:cs typeface="Arial"/>
              </a:rPr>
              <a:t>KHÁCH </a:t>
            </a:r>
            <a:r>
              <a:rPr sz="1112" b="1" spc="-23" dirty="0">
                <a:solidFill>
                  <a:srgbClr val="D82927"/>
                </a:solidFill>
                <a:latin typeface="Arial"/>
                <a:cs typeface="Arial"/>
              </a:rPr>
              <a:t>HÀNG </a:t>
            </a:r>
            <a:r>
              <a:rPr sz="1112" b="1" spc="-4" dirty="0">
                <a:solidFill>
                  <a:srgbClr val="D82927"/>
                </a:solidFill>
                <a:latin typeface="Arial"/>
                <a:cs typeface="Arial"/>
              </a:rPr>
              <a:t>LÀM </a:t>
            </a:r>
            <a:r>
              <a:rPr sz="1112" b="1" spc="-42" dirty="0">
                <a:solidFill>
                  <a:srgbClr val="D82927"/>
                </a:solidFill>
                <a:latin typeface="Arial"/>
                <a:cs typeface="Arial"/>
              </a:rPr>
              <a:t>TRỌNG</a:t>
            </a:r>
            <a:r>
              <a:rPr sz="1112" b="1" spc="-143" dirty="0">
                <a:solidFill>
                  <a:srgbClr val="D82927"/>
                </a:solidFill>
                <a:latin typeface="Arial"/>
                <a:cs typeface="Arial"/>
              </a:rPr>
              <a:t> </a:t>
            </a:r>
            <a:r>
              <a:rPr sz="1112" b="1" spc="-9" dirty="0">
                <a:solidFill>
                  <a:srgbClr val="D82927"/>
                </a:solidFill>
                <a:latin typeface="Arial"/>
                <a:cs typeface="Arial"/>
              </a:rPr>
              <a:t>TÂM:</a:t>
            </a:r>
            <a:endParaRPr sz="1112" dirty="0">
              <a:latin typeface="Arial"/>
              <a:cs typeface="Arial"/>
            </a:endParaRPr>
          </a:p>
          <a:p>
            <a:pPr marL="11765" marR="4706" algn="just">
              <a:lnSpc>
                <a:spcPct val="118100"/>
              </a:lnSpc>
            </a:pPr>
            <a:r>
              <a:rPr lang="en-US" sz="1100" b="1" dirty="0">
                <a:solidFill>
                  <a:schemeClr val="accent6"/>
                </a:solidFill>
                <a:latin typeface="Times New Roman" panose="02020603050405020304" pitchFamily="18" charset="0"/>
                <a:cs typeface="Times New Roman" panose="02020603050405020304" pitchFamily="18" charset="0"/>
              </a:rPr>
              <a:t>GLOBAL CASHEW LINKS</a:t>
            </a:r>
            <a:r>
              <a:rPr sz="1112" b="1" spc="-80" dirty="0" smtClean="0">
                <a:solidFill>
                  <a:srgbClr val="414042"/>
                </a:solidFill>
                <a:latin typeface="Arial"/>
                <a:cs typeface="Arial"/>
              </a:rPr>
              <a:t> </a:t>
            </a:r>
            <a:r>
              <a:rPr sz="1112" spc="15" dirty="0">
                <a:solidFill>
                  <a:srgbClr val="414042"/>
                </a:solidFill>
                <a:latin typeface="Arial"/>
                <a:cs typeface="Arial"/>
              </a:rPr>
              <a:t>cam </a:t>
            </a:r>
            <a:r>
              <a:rPr sz="1112" spc="4" dirty="0" err="1">
                <a:solidFill>
                  <a:srgbClr val="414042"/>
                </a:solidFill>
                <a:latin typeface="Arial"/>
                <a:cs typeface="Arial"/>
              </a:rPr>
              <a:t>kết</a:t>
            </a:r>
            <a:r>
              <a:rPr sz="1112" spc="4" dirty="0">
                <a:solidFill>
                  <a:srgbClr val="414042"/>
                </a:solidFill>
                <a:latin typeface="Arial"/>
                <a:cs typeface="Arial"/>
              </a:rPr>
              <a:t> </a:t>
            </a:r>
            <a:r>
              <a:rPr sz="1112" spc="-9" dirty="0" err="1">
                <a:solidFill>
                  <a:srgbClr val="414042"/>
                </a:solidFill>
                <a:latin typeface="Arial"/>
                <a:cs typeface="Arial"/>
              </a:rPr>
              <a:t>phấn</a:t>
            </a:r>
            <a:r>
              <a:rPr sz="1112" spc="-9" dirty="0">
                <a:solidFill>
                  <a:srgbClr val="414042"/>
                </a:solidFill>
                <a:latin typeface="Arial"/>
                <a:cs typeface="Arial"/>
              </a:rPr>
              <a:t> </a:t>
            </a:r>
            <a:r>
              <a:rPr sz="1112" dirty="0" err="1">
                <a:solidFill>
                  <a:srgbClr val="414042"/>
                </a:solidFill>
                <a:latin typeface="Arial"/>
                <a:cs typeface="Arial"/>
              </a:rPr>
              <a:t>đấu</a:t>
            </a:r>
            <a:r>
              <a:rPr sz="1112" dirty="0">
                <a:solidFill>
                  <a:srgbClr val="414042"/>
                </a:solidFill>
                <a:latin typeface="Arial"/>
                <a:cs typeface="Arial"/>
              </a:rPr>
              <a:t> </a:t>
            </a:r>
            <a:r>
              <a:rPr sz="1112" spc="4" dirty="0" err="1">
                <a:solidFill>
                  <a:srgbClr val="414042"/>
                </a:solidFill>
                <a:latin typeface="Arial"/>
                <a:cs typeface="Arial"/>
              </a:rPr>
              <a:t>nhằm</a:t>
            </a:r>
            <a:r>
              <a:rPr sz="1112" spc="4" dirty="0">
                <a:solidFill>
                  <a:srgbClr val="414042"/>
                </a:solidFill>
                <a:latin typeface="Arial"/>
                <a:cs typeface="Arial"/>
              </a:rPr>
              <a:t> </a:t>
            </a:r>
            <a:r>
              <a:rPr sz="1112" spc="9" dirty="0" err="1">
                <a:solidFill>
                  <a:srgbClr val="414042"/>
                </a:solidFill>
                <a:latin typeface="Arial"/>
                <a:cs typeface="Arial"/>
              </a:rPr>
              <a:t>thỏa</a:t>
            </a:r>
            <a:r>
              <a:rPr sz="1112" spc="9" dirty="0">
                <a:solidFill>
                  <a:srgbClr val="414042"/>
                </a:solidFill>
                <a:latin typeface="Arial"/>
                <a:cs typeface="Arial"/>
              </a:rPr>
              <a:t>  </a:t>
            </a:r>
            <a:r>
              <a:rPr sz="1112" spc="4" dirty="0" err="1">
                <a:solidFill>
                  <a:srgbClr val="414042"/>
                </a:solidFill>
                <a:latin typeface="Arial"/>
                <a:cs typeface="Arial"/>
              </a:rPr>
              <a:t>mãn</a:t>
            </a:r>
            <a:r>
              <a:rPr sz="1112" spc="4" dirty="0">
                <a:solidFill>
                  <a:srgbClr val="414042"/>
                </a:solidFill>
                <a:latin typeface="Arial"/>
                <a:cs typeface="Arial"/>
              </a:rPr>
              <a:t> </a:t>
            </a:r>
            <a:r>
              <a:rPr sz="1112" spc="23" dirty="0" err="1">
                <a:solidFill>
                  <a:srgbClr val="414042"/>
                </a:solidFill>
                <a:latin typeface="Arial"/>
                <a:cs typeface="Arial"/>
              </a:rPr>
              <a:t>tối</a:t>
            </a:r>
            <a:r>
              <a:rPr sz="1112" spc="23" dirty="0">
                <a:solidFill>
                  <a:srgbClr val="414042"/>
                </a:solidFill>
                <a:latin typeface="Arial"/>
                <a:cs typeface="Arial"/>
              </a:rPr>
              <a:t> </a:t>
            </a:r>
            <a:r>
              <a:rPr sz="1112" spc="4" dirty="0" err="1">
                <a:solidFill>
                  <a:srgbClr val="414042"/>
                </a:solidFill>
                <a:latin typeface="Arial"/>
                <a:cs typeface="Arial"/>
              </a:rPr>
              <a:t>đa</a:t>
            </a:r>
            <a:r>
              <a:rPr sz="1112" spc="4" dirty="0">
                <a:solidFill>
                  <a:srgbClr val="414042"/>
                </a:solidFill>
                <a:latin typeface="Arial"/>
                <a:cs typeface="Arial"/>
              </a:rPr>
              <a:t> </a:t>
            </a:r>
            <a:r>
              <a:rPr sz="1112" spc="-9" dirty="0" err="1">
                <a:solidFill>
                  <a:srgbClr val="414042"/>
                </a:solidFill>
                <a:latin typeface="Arial"/>
                <a:cs typeface="Arial"/>
              </a:rPr>
              <a:t>nhu</a:t>
            </a:r>
            <a:r>
              <a:rPr sz="1112" spc="-9" dirty="0">
                <a:solidFill>
                  <a:srgbClr val="414042"/>
                </a:solidFill>
                <a:latin typeface="Arial"/>
                <a:cs typeface="Arial"/>
              </a:rPr>
              <a:t> </a:t>
            </a:r>
            <a:r>
              <a:rPr sz="1112" spc="-4" dirty="0" err="1">
                <a:solidFill>
                  <a:srgbClr val="414042"/>
                </a:solidFill>
                <a:latin typeface="Arial"/>
                <a:cs typeface="Arial"/>
              </a:rPr>
              <a:t>cầu</a:t>
            </a:r>
            <a:r>
              <a:rPr sz="1112" spc="-4" dirty="0">
                <a:solidFill>
                  <a:srgbClr val="414042"/>
                </a:solidFill>
                <a:latin typeface="Arial"/>
                <a:cs typeface="Arial"/>
              </a:rPr>
              <a:t> </a:t>
            </a:r>
            <a:r>
              <a:rPr sz="1112" dirty="0" err="1">
                <a:solidFill>
                  <a:srgbClr val="414042"/>
                </a:solidFill>
                <a:latin typeface="Arial"/>
                <a:cs typeface="Arial"/>
              </a:rPr>
              <a:t>khách</a:t>
            </a:r>
            <a:r>
              <a:rPr sz="1112" dirty="0">
                <a:solidFill>
                  <a:srgbClr val="414042"/>
                </a:solidFill>
                <a:latin typeface="Arial"/>
                <a:cs typeface="Arial"/>
              </a:rPr>
              <a:t> </a:t>
            </a:r>
            <a:r>
              <a:rPr sz="1112" spc="-9" dirty="0" err="1">
                <a:solidFill>
                  <a:srgbClr val="414042"/>
                </a:solidFill>
                <a:latin typeface="Arial"/>
                <a:cs typeface="Arial"/>
              </a:rPr>
              <a:t>hàng</a:t>
            </a:r>
            <a:r>
              <a:rPr sz="1112" spc="-9" dirty="0">
                <a:solidFill>
                  <a:srgbClr val="414042"/>
                </a:solidFill>
                <a:latin typeface="Arial"/>
                <a:cs typeface="Arial"/>
              </a:rPr>
              <a:t>. </a:t>
            </a:r>
            <a:r>
              <a:rPr sz="1112" spc="-19" dirty="0" err="1">
                <a:solidFill>
                  <a:srgbClr val="414042"/>
                </a:solidFill>
                <a:latin typeface="Arial"/>
                <a:cs typeface="Arial"/>
              </a:rPr>
              <a:t>Chúng</a:t>
            </a:r>
            <a:r>
              <a:rPr sz="1112" spc="-19" dirty="0">
                <a:solidFill>
                  <a:srgbClr val="414042"/>
                </a:solidFill>
                <a:latin typeface="Arial"/>
                <a:cs typeface="Arial"/>
              </a:rPr>
              <a:t> </a:t>
            </a:r>
            <a:r>
              <a:rPr sz="1112" spc="23" dirty="0" err="1">
                <a:solidFill>
                  <a:srgbClr val="414042"/>
                </a:solidFill>
                <a:latin typeface="Arial"/>
                <a:cs typeface="Arial"/>
              </a:rPr>
              <a:t>tôi</a:t>
            </a:r>
            <a:r>
              <a:rPr sz="1112" spc="23" dirty="0">
                <a:solidFill>
                  <a:srgbClr val="414042"/>
                </a:solidFill>
                <a:latin typeface="Arial"/>
                <a:cs typeface="Arial"/>
              </a:rPr>
              <a:t> </a:t>
            </a:r>
            <a:r>
              <a:rPr sz="1112" spc="-15" dirty="0" err="1">
                <a:solidFill>
                  <a:srgbClr val="414042"/>
                </a:solidFill>
                <a:latin typeface="Arial"/>
                <a:cs typeface="Arial"/>
              </a:rPr>
              <a:t>lấy</a:t>
            </a:r>
            <a:r>
              <a:rPr sz="1112" spc="-15" dirty="0">
                <a:solidFill>
                  <a:srgbClr val="414042"/>
                </a:solidFill>
                <a:latin typeface="Arial"/>
                <a:cs typeface="Arial"/>
              </a:rPr>
              <a:t>  </a:t>
            </a:r>
            <a:r>
              <a:rPr sz="1112" spc="19" dirty="0" err="1">
                <a:solidFill>
                  <a:srgbClr val="414042"/>
                </a:solidFill>
                <a:latin typeface="Arial"/>
                <a:cs typeface="Arial"/>
              </a:rPr>
              <a:t>tín</a:t>
            </a:r>
            <a:r>
              <a:rPr sz="1112" spc="19" dirty="0">
                <a:solidFill>
                  <a:srgbClr val="414042"/>
                </a:solidFill>
                <a:latin typeface="Arial"/>
                <a:cs typeface="Arial"/>
              </a:rPr>
              <a:t> </a:t>
            </a:r>
            <a:r>
              <a:rPr sz="1112" spc="4" dirty="0" err="1">
                <a:solidFill>
                  <a:srgbClr val="414042"/>
                </a:solidFill>
                <a:latin typeface="Arial"/>
                <a:cs typeface="Arial"/>
              </a:rPr>
              <a:t>nhiệm</a:t>
            </a:r>
            <a:r>
              <a:rPr sz="1112" spc="4" dirty="0">
                <a:solidFill>
                  <a:srgbClr val="414042"/>
                </a:solidFill>
                <a:latin typeface="Arial"/>
                <a:cs typeface="Arial"/>
              </a:rPr>
              <a:t> </a:t>
            </a:r>
            <a:r>
              <a:rPr sz="1112" spc="-4" dirty="0" err="1">
                <a:solidFill>
                  <a:srgbClr val="414042"/>
                </a:solidFill>
                <a:latin typeface="Arial"/>
                <a:cs typeface="Arial"/>
              </a:rPr>
              <a:t>của</a:t>
            </a:r>
            <a:r>
              <a:rPr sz="1112" spc="-4" dirty="0">
                <a:solidFill>
                  <a:srgbClr val="414042"/>
                </a:solidFill>
                <a:latin typeface="Arial"/>
                <a:cs typeface="Arial"/>
              </a:rPr>
              <a:t> </a:t>
            </a:r>
            <a:r>
              <a:rPr sz="1112" dirty="0" err="1">
                <a:solidFill>
                  <a:srgbClr val="414042"/>
                </a:solidFill>
                <a:latin typeface="Arial"/>
                <a:cs typeface="Arial"/>
              </a:rPr>
              <a:t>khách</a:t>
            </a:r>
            <a:r>
              <a:rPr sz="1112" dirty="0">
                <a:solidFill>
                  <a:srgbClr val="414042"/>
                </a:solidFill>
                <a:latin typeface="Arial"/>
                <a:cs typeface="Arial"/>
              </a:rPr>
              <a:t> </a:t>
            </a:r>
            <a:r>
              <a:rPr sz="1112" spc="-9" dirty="0" err="1">
                <a:solidFill>
                  <a:srgbClr val="414042"/>
                </a:solidFill>
                <a:latin typeface="Arial"/>
                <a:cs typeface="Arial"/>
              </a:rPr>
              <a:t>hàng</a:t>
            </a:r>
            <a:r>
              <a:rPr sz="1112" spc="-9" dirty="0">
                <a:solidFill>
                  <a:srgbClr val="414042"/>
                </a:solidFill>
                <a:latin typeface="Arial"/>
                <a:cs typeface="Arial"/>
              </a:rPr>
              <a:t> </a:t>
            </a:r>
            <a:r>
              <a:rPr sz="1112" spc="19" dirty="0" err="1">
                <a:solidFill>
                  <a:srgbClr val="414042"/>
                </a:solidFill>
                <a:latin typeface="Arial"/>
                <a:cs typeface="Arial"/>
              </a:rPr>
              <a:t>làm</a:t>
            </a:r>
            <a:r>
              <a:rPr sz="1112" spc="19" dirty="0">
                <a:solidFill>
                  <a:srgbClr val="414042"/>
                </a:solidFill>
                <a:latin typeface="Arial"/>
                <a:cs typeface="Arial"/>
              </a:rPr>
              <a:t> </a:t>
            </a:r>
            <a:r>
              <a:rPr sz="1112" spc="19" dirty="0" err="1" smtClean="0">
                <a:solidFill>
                  <a:srgbClr val="414042"/>
                </a:solidFill>
                <a:latin typeface="Arial"/>
                <a:cs typeface="Arial"/>
              </a:rPr>
              <a:t>mục</a:t>
            </a:r>
            <a:r>
              <a:rPr lang="en-US" sz="1112" spc="19" dirty="0">
                <a:solidFill>
                  <a:srgbClr val="414042"/>
                </a:solidFill>
                <a:latin typeface="Arial"/>
                <a:cs typeface="Arial"/>
              </a:rPr>
              <a:t> </a:t>
            </a:r>
            <a:r>
              <a:rPr sz="1112" spc="9" dirty="0" err="1" smtClean="0">
                <a:solidFill>
                  <a:srgbClr val="414042"/>
                </a:solidFill>
                <a:latin typeface="Arial"/>
                <a:cs typeface="Arial"/>
              </a:rPr>
              <a:t>đích</a:t>
            </a:r>
            <a:r>
              <a:rPr sz="1112" spc="9" dirty="0" smtClean="0">
                <a:solidFill>
                  <a:srgbClr val="414042"/>
                </a:solidFill>
                <a:latin typeface="Arial"/>
                <a:cs typeface="Arial"/>
              </a:rPr>
              <a:t> </a:t>
            </a:r>
            <a:r>
              <a:rPr sz="1112" spc="-4" dirty="0" err="1">
                <a:solidFill>
                  <a:srgbClr val="414042"/>
                </a:solidFill>
                <a:latin typeface="Arial"/>
                <a:cs typeface="Arial"/>
              </a:rPr>
              <a:t>để</a:t>
            </a:r>
            <a:r>
              <a:rPr sz="1112" spc="-4" dirty="0">
                <a:solidFill>
                  <a:srgbClr val="414042"/>
                </a:solidFill>
                <a:latin typeface="Arial"/>
                <a:cs typeface="Arial"/>
              </a:rPr>
              <a:t> </a:t>
            </a:r>
            <a:r>
              <a:rPr sz="1112" spc="9" dirty="0" err="1" smtClean="0">
                <a:solidFill>
                  <a:srgbClr val="414042"/>
                </a:solidFill>
                <a:latin typeface="Arial"/>
                <a:cs typeface="Arial"/>
              </a:rPr>
              <a:t>hoạt</a:t>
            </a:r>
            <a:r>
              <a:rPr sz="1112" spc="9" dirty="0" smtClean="0">
                <a:solidFill>
                  <a:srgbClr val="414042"/>
                </a:solidFill>
                <a:latin typeface="Arial"/>
                <a:cs typeface="Arial"/>
              </a:rPr>
              <a:t> </a:t>
            </a:r>
            <a:r>
              <a:rPr sz="1112" spc="4" dirty="0" err="1">
                <a:solidFill>
                  <a:srgbClr val="414042"/>
                </a:solidFill>
                <a:latin typeface="Arial"/>
                <a:cs typeface="Arial"/>
              </a:rPr>
              <a:t>động</a:t>
            </a:r>
            <a:r>
              <a:rPr sz="1112" spc="4" dirty="0">
                <a:solidFill>
                  <a:srgbClr val="414042"/>
                </a:solidFill>
                <a:latin typeface="Arial"/>
                <a:cs typeface="Arial"/>
              </a:rPr>
              <a:t>. </a:t>
            </a:r>
            <a:r>
              <a:rPr sz="1112" spc="-19" dirty="0" err="1">
                <a:solidFill>
                  <a:srgbClr val="414042"/>
                </a:solidFill>
                <a:latin typeface="Arial"/>
                <a:cs typeface="Arial"/>
              </a:rPr>
              <a:t>Chúng</a:t>
            </a:r>
            <a:r>
              <a:rPr sz="1112" spc="-19" dirty="0">
                <a:solidFill>
                  <a:srgbClr val="414042"/>
                </a:solidFill>
                <a:latin typeface="Arial"/>
                <a:cs typeface="Arial"/>
              </a:rPr>
              <a:t> </a:t>
            </a:r>
            <a:r>
              <a:rPr sz="1112" spc="23" dirty="0" err="1">
                <a:solidFill>
                  <a:srgbClr val="414042"/>
                </a:solidFill>
                <a:latin typeface="Arial"/>
                <a:cs typeface="Arial"/>
              </a:rPr>
              <a:t>tôi</a:t>
            </a:r>
            <a:r>
              <a:rPr sz="1112" spc="23" dirty="0">
                <a:solidFill>
                  <a:srgbClr val="414042"/>
                </a:solidFill>
                <a:latin typeface="Arial"/>
                <a:cs typeface="Arial"/>
              </a:rPr>
              <a:t> </a:t>
            </a:r>
            <a:r>
              <a:rPr sz="1112" spc="15" dirty="0">
                <a:solidFill>
                  <a:srgbClr val="414042"/>
                </a:solidFill>
                <a:latin typeface="Arial"/>
                <a:cs typeface="Arial"/>
              </a:rPr>
              <a:t>cam </a:t>
            </a:r>
            <a:r>
              <a:rPr sz="1112" spc="4" dirty="0" err="1">
                <a:solidFill>
                  <a:srgbClr val="414042"/>
                </a:solidFill>
                <a:latin typeface="Arial"/>
                <a:cs typeface="Arial"/>
              </a:rPr>
              <a:t>kết</a:t>
            </a:r>
            <a:r>
              <a:rPr sz="1112" spc="4" dirty="0">
                <a:solidFill>
                  <a:srgbClr val="414042"/>
                </a:solidFill>
                <a:latin typeface="Arial"/>
                <a:cs typeface="Arial"/>
              </a:rPr>
              <a:t> </a:t>
            </a:r>
            <a:r>
              <a:rPr sz="1112" spc="9" dirty="0" err="1">
                <a:solidFill>
                  <a:srgbClr val="414042"/>
                </a:solidFill>
                <a:latin typeface="Arial"/>
                <a:cs typeface="Arial"/>
              </a:rPr>
              <a:t>các</a:t>
            </a:r>
            <a:r>
              <a:rPr sz="1112" spc="9" dirty="0">
                <a:solidFill>
                  <a:srgbClr val="414042"/>
                </a:solidFill>
                <a:latin typeface="Arial"/>
                <a:cs typeface="Arial"/>
              </a:rPr>
              <a:t> </a:t>
            </a:r>
            <a:r>
              <a:rPr sz="1112" spc="4" dirty="0" err="1">
                <a:solidFill>
                  <a:srgbClr val="414042"/>
                </a:solidFill>
                <a:latin typeface="Arial"/>
                <a:cs typeface="Arial"/>
              </a:rPr>
              <a:t>công</a:t>
            </a:r>
            <a:r>
              <a:rPr sz="1112" spc="4" dirty="0">
                <a:solidFill>
                  <a:srgbClr val="414042"/>
                </a:solidFill>
                <a:latin typeface="Arial"/>
                <a:cs typeface="Arial"/>
              </a:rPr>
              <a:t> </a:t>
            </a:r>
            <a:r>
              <a:rPr sz="1112" spc="9" dirty="0" err="1">
                <a:solidFill>
                  <a:srgbClr val="414042"/>
                </a:solidFill>
                <a:latin typeface="Arial"/>
                <a:cs typeface="Arial"/>
              </a:rPr>
              <a:t>trình</a:t>
            </a:r>
            <a:r>
              <a:rPr sz="1112" spc="9" dirty="0">
                <a:solidFill>
                  <a:srgbClr val="414042"/>
                </a:solidFill>
                <a:latin typeface="Arial"/>
                <a:cs typeface="Arial"/>
              </a:rPr>
              <a:t> </a:t>
            </a:r>
            <a:r>
              <a:rPr sz="1112" spc="-4" dirty="0" err="1" smtClean="0">
                <a:solidFill>
                  <a:srgbClr val="414042"/>
                </a:solidFill>
                <a:latin typeface="Arial"/>
                <a:cs typeface="Arial"/>
              </a:rPr>
              <a:t>của</a:t>
            </a:r>
            <a:r>
              <a:rPr sz="1112" spc="-4" dirty="0" smtClean="0">
                <a:solidFill>
                  <a:srgbClr val="414042"/>
                </a:solidFill>
                <a:latin typeface="Arial"/>
                <a:cs typeface="Arial"/>
              </a:rPr>
              <a:t> </a:t>
            </a:r>
            <a:r>
              <a:rPr sz="1112" spc="4" dirty="0" err="1">
                <a:solidFill>
                  <a:srgbClr val="414042"/>
                </a:solidFill>
                <a:latin typeface="Arial"/>
                <a:cs typeface="Arial"/>
              </a:rPr>
              <a:t>luôn</a:t>
            </a:r>
            <a:r>
              <a:rPr sz="1112" spc="4" dirty="0">
                <a:solidFill>
                  <a:srgbClr val="414042"/>
                </a:solidFill>
                <a:latin typeface="Arial"/>
                <a:cs typeface="Arial"/>
              </a:rPr>
              <a:t> </a:t>
            </a:r>
            <a:r>
              <a:rPr sz="1112" spc="19" dirty="0" err="1">
                <a:solidFill>
                  <a:srgbClr val="414042"/>
                </a:solidFill>
                <a:latin typeface="Arial"/>
                <a:cs typeface="Arial"/>
              </a:rPr>
              <a:t>đạt</a:t>
            </a:r>
            <a:r>
              <a:rPr sz="1112" spc="19" dirty="0">
                <a:solidFill>
                  <a:srgbClr val="414042"/>
                </a:solidFill>
                <a:latin typeface="Arial"/>
                <a:cs typeface="Arial"/>
              </a:rPr>
              <a:t> </a:t>
            </a:r>
            <a:r>
              <a:rPr sz="1112" spc="9" dirty="0" err="1">
                <a:solidFill>
                  <a:srgbClr val="414042"/>
                </a:solidFill>
                <a:latin typeface="Arial"/>
                <a:cs typeface="Arial"/>
              </a:rPr>
              <a:t>tiến</a:t>
            </a:r>
            <a:r>
              <a:rPr sz="1112" spc="9" dirty="0">
                <a:solidFill>
                  <a:srgbClr val="414042"/>
                </a:solidFill>
                <a:latin typeface="Arial"/>
                <a:cs typeface="Arial"/>
              </a:rPr>
              <a:t> </a:t>
            </a:r>
            <a:r>
              <a:rPr sz="1112" spc="-19" dirty="0" err="1">
                <a:solidFill>
                  <a:srgbClr val="414042"/>
                </a:solidFill>
                <a:latin typeface="Arial"/>
                <a:cs typeface="Arial"/>
              </a:rPr>
              <a:t>độ</a:t>
            </a:r>
            <a:r>
              <a:rPr sz="1112" spc="-19" dirty="0">
                <a:solidFill>
                  <a:srgbClr val="414042"/>
                </a:solidFill>
                <a:latin typeface="Arial"/>
                <a:cs typeface="Arial"/>
              </a:rPr>
              <a:t>, </a:t>
            </a:r>
            <a:r>
              <a:rPr sz="1112" spc="9" dirty="0" err="1" smtClean="0">
                <a:solidFill>
                  <a:srgbClr val="414042"/>
                </a:solidFill>
                <a:latin typeface="Arial"/>
                <a:cs typeface="Arial"/>
              </a:rPr>
              <a:t>chất</a:t>
            </a:r>
            <a:r>
              <a:rPr lang="vi-VN" sz="1112" spc="9" dirty="0" smtClean="0">
                <a:solidFill>
                  <a:srgbClr val="414042"/>
                </a:solidFill>
                <a:latin typeface="Arial"/>
                <a:cs typeface="Arial"/>
              </a:rPr>
              <a:t> </a:t>
            </a:r>
            <a:r>
              <a:rPr sz="1112" spc="-218" dirty="0" smtClean="0">
                <a:solidFill>
                  <a:srgbClr val="414042"/>
                </a:solidFill>
                <a:latin typeface="Arial"/>
                <a:cs typeface="Arial"/>
              </a:rPr>
              <a:t> </a:t>
            </a:r>
            <a:r>
              <a:rPr sz="1112" spc="-28" dirty="0" err="1">
                <a:solidFill>
                  <a:srgbClr val="414042"/>
                </a:solidFill>
                <a:latin typeface="Arial"/>
                <a:cs typeface="Arial"/>
              </a:rPr>
              <a:t>lượng</a:t>
            </a:r>
            <a:r>
              <a:rPr sz="1112" spc="-28" dirty="0">
                <a:solidFill>
                  <a:srgbClr val="414042"/>
                </a:solidFill>
                <a:latin typeface="Arial"/>
                <a:cs typeface="Arial"/>
              </a:rPr>
              <a:t>.</a:t>
            </a:r>
            <a:endParaRPr sz="1112" dirty="0">
              <a:latin typeface="Arial"/>
              <a:cs typeface="Arial"/>
            </a:endParaRPr>
          </a:p>
        </p:txBody>
      </p:sp>
      <p:pic>
        <p:nvPicPr>
          <p:cNvPr id="5" name="object 5"/>
          <p:cNvPicPr/>
          <p:nvPr/>
        </p:nvPicPr>
        <p:blipFill>
          <a:blip r:embed="rId2" cstate="print"/>
          <a:stretch>
            <a:fillRect/>
          </a:stretch>
        </p:blipFill>
        <p:spPr>
          <a:xfrm>
            <a:off x="3725272" y="4497681"/>
            <a:ext cx="3134824" cy="465220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05" y="115739"/>
            <a:ext cx="6468156" cy="3638336"/>
          </a:xfrm>
          <a:prstGeom prst="rect">
            <a:avLst/>
          </a:prstGeom>
        </p:spPr>
      </p:pic>
      <p:sp>
        <p:nvSpPr>
          <p:cNvPr id="9" name="object 20"/>
          <p:cNvSpPr txBox="1"/>
          <p:nvPr/>
        </p:nvSpPr>
        <p:spPr>
          <a:xfrm>
            <a:off x="5026510" y="9567210"/>
            <a:ext cx="1630792" cy="165768"/>
          </a:xfrm>
          <a:prstGeom prst="rect">
            <a:avLst/>
          </a:prstGeom>
        </p:spPr>
        <p:txBody>
          <a:bodyPr vert="horz" wrap="square" lIns="0" tIns="11765" rIns="0" bIns="0" rtlCol="0">
            <a:spAutoFit/>
          </a:bodyPr>
          <a:lstStyle/>
          <a:p>
            <a:pPr marL="11765">
              <a:spcBef>
                <a:spcPts val="93"/>
              </a:spcBef>
            </a:pPr>
            <a:r>
              <a:rPr lang="vi-VN" sz="1000" b="1">
                <a:solidFill>
                  <a:schemeClr val="accent1"/>
                </a:solidFill>
              </a:rPr>
              <a:t>Global Cashew Links</a:t>
            </a:r>
            <a:endParaRPr sz="926">
              <a:solidFill>
                <a:schemeClr val="accent1"/>
              </a:solidFill>
              <a:latin typeface="Arial"/>
              <a:cs typeface="Arial"/>
            </a:endParaRPr>
          </a:p>
        </p:txBody>
      </p:sp>
    </p:spTree>
    <p:extLst>
      <p:ext uri="{BB962C8B-B14F-4D97-AF65-F5344CB8AC3E}">
        <p14:creationId xmlns:p14="http://schemas.microsoft.com/office/powerpoint/2010/main" val="167883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96831" y="7044484"/>
            <a:ext cx="2718268" cy="2149437"/>
          </a:xfrm>
          <a:custGeom>
            <a:avLst/>
            <a:gdLst/>
            <a:ahLst/>
            <a:cxnLst/>
            <a:rect l="l" t="t" r="r" b="b"/>
            <a:pathLst>
              <a:path w="2934335" h="2320290">
                <a:moveTo>
                  <a:pt x="2933763" y="0"/>
                </a:moveTo>
                <a:lnTo>
                  <a:pt x="0" y="0"/>
                </a:lnTo>
                <a:lnTo>
                  <a:pt x="0" y="2319794"/>
                </a:lnTo>
                <a:lnTo>
                  <a:pt x="2933763" y="2319794"/>
                </a:lnTo>
                <a:lnTo>
                  <a:pt x="2933763" y="0"/>
                </a:lnTo>
                <a:close/>
              </a:path>
            </a:pathLst>
          </a:custGeom>
          <a:solidFill>
            <a:srgbClr val="78BD75"/>
          </a:solidFill>
        </p:spPr>
        <p:txBody>
          <a:bodyPr wrap="square" lIns="0" tIns="0" rIns="0" bIns="0" rtlCol="0"/>
          <a:lstStyle/>
          <a:p>
            <a:endParaRPr sz="1667"/>
          </a:p>
        </p:txBody>
      </p:sp>
      <p:sp>
        <p:nvSpPr>
          <p:cNvPr id="6" name="object 6"/>
          <p:cNvSpPr/>
          <p:nvPr/>
        </p:nvSpPr>
        <p:spPr>
          <a:xfrm>
            <a:off x="-4713" y="5074272"/>
            <a:ext cx="6862713" cy="1872375"/>
          </a:xfrm>
          <a:custGeom>
            <a:avLst/>
            <a:gdLst/>
            <a:ahLst/>
            <a:cxnLst/>
            <a:rect l="l" t="t" r="r" b="b"/>
            <a:pathLst>
              <a:path w="7557770" h="2021204">
                <a:moveTo>
                  <a:pt x="7557147" y="0"/>
                </a:moveTo>
                <a:lnTo>
                  <a:pt x="0" y="0"/>
                </a:lnTo>
                <a:lnTo>
                  <a:pt x="0" y="2020824"/>
                </a:lnTo>
                <a:lnTo>
                  <a:pt x="7557147" y="2020824"/>
                </a:lnTo>
                <a:lnTo>
                  <a:pt x="7557147" y="0"/>
                </a:lnTo>
                <a:close/>
              </a:path>
            </a:pathLst>
          </a:custGeom>
          <a:solidFill>
            <a:srgbClr val="D0E17F"/>
          </a:solidFill>
        </p:spPr>
        <p:txBody>
          <a:bodyPr wrap="square" lIns="0" tIns="0" rIns="0" bIns="0" rtlCol="0"/>
          <a:lstStyle/>
          <a:p>
            <a:endParaRPr sz="1667"/>
          </a:p>
        </p:txBody>
      </p:sp>
      <p:sp>
        <p:nvSpPr>
          <p:cNvPr id="10" name="object 10"/>
          <p:cNvSpPr/>
          <p:nvPr/>
        </p:nvSpPr>
        <p:spPr>
          <a:xfrm>
            <a:off x="595943" y="833729"/>
            <a:ext cx="5503007" cy="3906713"/>
          </a:xfrm>
          <a:custGeom>
            <a:avLst/>
            <a:gdLst/>
            <a:ahLst/>
            <a:cxnLst/>
            <a:rect l="l" t="t" r="r" b="b"/>
            <a:pathLst>
              <a:path w="5940425" h="4401185">
                <a:moveTo>
                  <a:pt x="5940005" y="0"/>
                </a:moveTo>
                <a:lnTo>
                  <a:pt x="0" y="0"/>
                </a:lnTo>
                <a:lnTo>
                  <a:pt x="0" y="4400918"/>
                </a:lnTo>
                <a:lnTo>
                  <a:pt x="5940005" y="4400918"/>
                </a:lnTo>
                <a:lnTo>
                  <a:pt x="5940005" y="0"/>
                </a:lnTo>
                <a:close/>
              </a:path>
            </a:pathLst>
          </a:custGeom>
          <a:solidFill>
            <a:srgbClr val="173019"/>
          </a:solidFill>
        </p:spPr>
        <p:txBody>
          <a:bodyPr wrap="square" lIns="0" tIns="0" rIns="0" bIns="0" rtlCol="0"/>
          <a:lstStyle/>
          <a:p>
            <a:endParaRPr sz="1667"/>
          </a:p>
        </p:txBody>
      </p:sp>
      <p:sp>
        <p:nvSpPr>
          <p:cNvPr id="13" name="object 13"/>
          <p:cNvSpPr/>
          <p:nvPr/>
        </p:nvSpPr>
        <p:spPr>
          <a:xfrm>
            <a:off x="3380811" y="7034947"/>
            <a:ext cx="2718268" cy="2149437"/>
          </a:xfrm>
          <a:custGeom>
            <a:avLst/>
            <a:gdLst/>
            <a:ahLst/>
            <a:cxnLst/>
            <a:rect l="l" t="t" r="r" b="b"/>
            <a:pathLst>
              <a:path w="2934334" h="2320290">
                <a:moveTo>
                  <a:pt x="2933763" y="0"/>
                </a:moveTo>
                <a:lnTo>
                  <a:pt x="0" y="0"/>
                </a:lnTo>
                <a:lnTo>
                  <a:pt x="0" y="2319794"/>
                </a:lnTo>
                <a:lnTo>
                  <a:pt x="2933763" y="2319794"/>
                </a:lnTo>
                <a:lnTo>
                  <a:pt x="2933763" y="0"/>
                </a:lnTo>
                <a:close/>
              </a:path>
            </a:pathLst>
          </a:custGeom>
          <a:solidFill>
            <a:srgbClr val="78BD75"/>
          </a:solidFill>
        </p:spPr>
        <p:txBody>
          <a:bodyPr wrap="square" lIns="0" tIns="0" rIns="0" bIns="0" rtlCol="0"/>
          <a:lstStyle/>
          <a:p>
            <a:endParaRPr sz="1667"/>
          </a:p>
        </p:txBody>
      </p:sp>
      <p:pic>
        <p:nvPicPr>
          <p:cNvPr id="1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781" y="1247273"/>
            <a:ext cx="5313329" cy="30480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81" y="5167118"/>
            <a:ext cx="1686682" cy="1686682"/>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4579" y="5143966"/>
            <a:ext cx="1747230" cy="1686682"/>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1816" y="5167118"/>
            <a:ext cx="1663530" cy="1663530"/>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588" y="7111685"/>
            <a:ext cx="2461495" cy="1982581"/>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7655" y="7134592"/>
            <a:ext cx="2525570" cy="1952490"/>
          </a:xfrm>
          <a:prstGeom prst="rect">
            <a:avLst/>
          </a:prstGeom>
        </p:spPr>
      </p:pic>
      <p:sp>
        <p:nvSpPr>
          <p:cNvPr id="23" name="object 20"/>
          <p:cNvSpPr txBox="1"/>
          <p:nvPr/>
        </p:nvSpPr>
        <p:spPr>
          <a:xfrm>
            <a:off x="5026510" y="9567210"/>
            <a:ext cx="1630792" cy="165768"/>
          </a:xfrm>
          <a:prstGeom prst="rect">
            <a:avLst/>
          </a:prstGeom>
        </p:spPr>
        <p:txBody>
          <a:bodyPr vert="horz" wrap="square" lIns="0" tIns="11765" rIns="0" bIns="0" rtlCol="0">
            <a:spAutoFit/>
          </a:bodyPr>
          <a:lstStyle/>
          <a:p>
            <a:pPr marL="11765">
              <a:spcBef>
                <a:spcPts val="93"/>
              </a:spcBef>
            </a:pPr>
            <a:r>
              <a:rPr lang="vi-VN" sz="1000" b="1">
                <a:solidFill>
                  <a:schemeClr val="accent1"/>
                </a:solidFill>
              </a:rPr>
              <a:t>Global Cashew Links</a:t>
            </a:r>
            <a:endParaRPr sz="926">
              <a:solidFill>
                <a:schemeClr val="accent1"/>
              </a:solidFill>
              <a:latin typeface="Arial"/>
              <a:cs typeface="Arial"/>
            </a:endParaRPr>
          </a:p>
        </p:txBody>
      </p:sp>
      <p:sp>
        <p:nvSpPr>
          <p:cNvPr id="24" name="Rectangle 23"/>
          <p:cNvSpPr/>
          <p:nvPr/>
        </p:nvSpPr>
        <p:spPr>
          <a:xfrm>
            <a:off x="1744579" y="232421"/>
            <a:ext cx="4487779" cy="400110"/>
          </a:xfrm>
          <a:prstGeom prst="rect">
            <a:avLst/>
          </a:prstGeom>
        </p:spPr>
        <p:txBody>
          <a:bodyPr wrap="square">
            <a:spAutoFit/>
          </a:bodyPr>
          <a:lstStyle/>
          <a:p>
            <a:r>
              <a:rPr lang="vi-VN" sz="2000" spc="88" smtClean="0">
                <a:solidFill>
                  <a:schemeClr val="accent6"/>
                </a:solidFill>
              </a:rPr>
              <a:t>SẢN PHẨM CUNG CẤ</a:t>
            </a:r>
            <a:r>
              <a:rPr lang="vi-VN" spc="88" smtClean="0">
                <a:solidFill>
                  <a:schemeClr val="accent6"/>
                </a:solidFill>
              </a:rPr>
              <a:t>P</a:t>
            </a:r>
            <a:endParaRPr lang="vi-VN">
              <a:solidFill>
                <a:schemeClr val="accent6"/>
              </a:solidFill>
            </a:endParaRPr>
          </a:p>
        </p:txBody>
      </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6643" y="5149515"/>
            <a:ext cx="1734092" cy="1681133"/>
          </a:xfrm>
          <a:prstGeom prst="rect">
            <a:avLst/>
          </a:prstGeom>
        </p:spPr>
      </p:pic>
    </p:spTree>
    <p:extLst>
      <p:ext uri="{BB962C8B-B14F-4D97-AF65-F5344CB8AC3E}">
        <p14:creationId xmlns:p14="http://schemas.microsoft.com/office/powerpoint/2010/main" val="2945680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750923" y="4033200"/>
            <a:ext cx="5528300" cy="2930296"/>
          </a:xfrm>
          <a:prstGeom prst="rect">
            <a:avLst/>
          </a:prstGeom>
        </p:spPr>
        <p:txBody>
          <a:bodyPr vert="horz" wrap="square" lIns="0" tIns="4706" rIns="0" bIns="0" rtlCol="0">
            <a:spAutoFit/>
          </a:bodyPr>
          <a:lstStyle/>
          <a:p>
            <a:pPr marL="11765" marR="5882" algn="just">
              <a:lnSpc>
                <a:spcPct val="104200"/>
              </a:lnSpc>
              <a:spcBef>
                <a:spcPts val="37"/>
              </a:spcBef>
            </a:pPr>
            <a:r>
              <a:rPr lang="en-US" sz="1200" b="1">
                <a:solidFill>
                  <a:schemeClr val="accent6"/>
                </a:solidFill>
                <a:latin typeface="Times New Roman" panose="02020603050405020304" pitchFamily="18" charset="0"/>
                <a:cs typeface="Times New Roman" panose="02020603050405020304" pitchFamily="18" charset="0"/>
              </a:rPr>
              <a:t>GLOBAL CASHEW LINKS</a:t>
            </a:r>
            <a:r>
              <a:rPr sz="1112" b="1" smtClean="0">
                <a:solidFill>
                  <a:srgbClr val="414042"/>
                </a:solidFill>
                <a:latin typeface="Arial"/>
                <a:cs typeface="Arial"/>
              </a:rPr>
              <a:t> </a:t>
            </a:r>
            <a:r>
              <a:rPr sz="1112" spc="19">
                <a:solidFill>
                  <a:srgbClr val="231F20"/>
                </a:solidFill>
                <a:latin typeface="Arial Unicode MS"/>
                <a:cs typeface="Arial Unicode MS"/>
              </a:rPr>
              <a:t>rất </a:t>
            </a:r>
            <a:r>
              <a:rPr sz="1112" spc="28">
                <a:solidFill>
                  <a:srgbClr val="231F20"/>
                </a:solidFill>
                <a:latin typeface="Arial Unicode MS"/>
                <a:cs typeface="Arial Unicode MS"/>
              </a:rPr>
              <a:t>hân hạnh </a:t>
            </a:r>
            <a:r>
              <a:rPr sz="1112" spc="9">
                <a:solidFill>
                  <a:srgbClr val="231F20"/>
                </a:solidFill>
                <a:latin typeface="Arial Unicode MS"/>
                <a:cs typeface="Arial Unicode MS"/>
              </a:rPr>
              <a:t>được </a:t>
            </a:r>
            <a:r>
              <a:rPr sz="1112" spc="32">
                <a:solidFill>
                  <a:srgbClr val="231F20"/>
                </a:solidFill>
                <a:latin typeface="Arial Unicode MS"/>
                <a:cs typeface="Arial Unicode MS"/>
              </a:rPr>
              <a:t>phục vụ </a:t>
            </a:r>
            <a:r>
              <a:rPr sz="1112" spc="37">
                <a:solidFill>
                  <a:srgbClr val="231F20"/>
                </a:solidFill>
                <a:latin typeface="Arial Unicode MS"/>
                <a:cs typeface="Arial Unicode MS"/>
              </a:rPr>
              <a:t>Quý </a:t>
            </a:r>
            <a:r>
              <a:rPr sz="1112" spc="28">
                <a:solidFill>
                  <a:srgbClr val="231F20"/>
                </a:solidFill>
                <a:latin typeface="Arial Unicode MS"/>
                <a:cs typeface="Arial Unicode MS"/>
              </a:rPr>
              <a:t>khách trên </a:t>
            </a:r>
            <a:r>
              <a:rPr sz="1112" spc="23">
                <a:solidFill>
                  <a:srgbClr val="231F20"/>
                </a:solidFill>
                <a:latin typeface="Arial Unicode MS"/>
                <a:cs typeface="Arial Unicode MS"/>
              </a:rPr>
              <a:t>tinh thần </a:t>
            </a:r>
            <a:r>
              <a:rPr sz="1112" spc="28">
                <a:solidFill>
                  <a:srgbClr val="231F20"/>
                </a:solidFill>
                <a:latin typeface="Arial Unicode MS"/>
                <a:cs typeface="Arial Unicode MS"/>
              </a:rPr>
              <a:t>hợp</a:t>
            </a:r>
            <a:r>
              <a:rPr sz="1112" spc="-28">
                <a:solidFill>
                  <a:srgbClr val="231F20"/>
                </a:solidFill>
                <a:latin typeface="Arial Unicode MS"/>
                <a:cs typeface="Arial Unicode MS"/>
              </a:rPr>
              <a:t> </a:t>
            </a:r>
            <a:r>
              <a:rPr sz="1112" spc="23">
                <a:solidFill>
                  <a:srgbClr val="231F20"/>
                </a:solidFill>
                <a:latin typeface="Arial Unicode MS"/>
                <a:cs typeface="Arial Unicode MS"/>
              </a:rPr>
              <a:t>tác  </a:t>
            </a:r>
            <a:r>
              <a:rPr sz="1112" spc="32">
                <a:solidFill>
                  <a:srgbClr val="231F20"/>
                </a:solidFill>
                <a:latin typeface="Arial Unicode MS"/>
                <a:cs typeface="Arial Unicode MS"/>
              </a:rPr>
              <a:t>cùng </a:t>
            </a:r>
            <a:r>
              <a:rPr sz="1112" spc="23">
                <a:solidFill>
                  <a:srgbClr val="231F20"/>
                </a:solidFill>
                <a:latin typeface="Arial Unicode MS"/>
                <a:cs typeface="Arial Unicode MS"/>
              </a:rPr>
              <a:t>phát</a:t>
            </a:r>
            <a:r>
              <a:rPr sz="1112" spc="-9">
                <a:solidFill>
                  <a:srgbClr val="231F20"/>
                </a:solidFill>
                <a:latin typeface="Arial Unicode MS"/>
                <a:cs typeface="Arial Unicode MS"/>
              </a:rPr>
              <a:t> </a:t>
            </a:r>
            <a:r>
              <a:rPr sz="1112" spc="23">
                <a:solidFill>
                  <a:srgbClr val="231F20"/>
                </a:solidFill>
                <a:latin typeface="Arial Unicode MS"/>
                <a:cs typeface="Arial Unicode MS"/>
              </a:rPr>
              <a:t>triển.</a:t>
            </a:r>
            <a:endParaRPr sz="1112">
              <a:latin typeface="Arial Unicode MS"/>
              <a:cs typeface="Arial Unicode MS"/>
            </a:endParaRPr>
          </a:p>
          <a:p>
            <a:pPr>
              <a:spcBef>
                <a:spcPts val="15"/>
              </a:spcBef>
            </a:pPr>
            <a:endParaRPr sz="787">
              <a:latin typeface="Arial Unicode MS"/>
              <a:cs typeface="Arial Unicode MS"/>
            </a:endParaRPr>
          </a:p>
          <a:p>
            <a:pPr marL="11765" marR="4706" algn="just">
              <a:lnSpc>
                <a:spcPct val="104200"/>
              </a:lnSpc>
              <a:spcBef>
                <a:spcPts val="4"/>
              </a:spcBef>
            </a:pPr>
            <a:r>
              <a:rPr sz="1112" spc="15">
                <a:solidFill>
                  <a:srgbClr val="231F20"/>
                </a:solidFill>
                <a:latin typeface="Arial Unicode MS"/>
                <a:cs typeface="Arial Unicode MS"/>
              </a:rPr>
              <a:t>Được </a:t>
            </a:r>
            <a:r>
              <a:rPr sz="1112" spc="28">
                <a:solidFill>
                  <a:srgbClr val="231F20"/>
                </a:solidFill>
                <a:latin typeface="Arial Unicode MS"/>
                <a:cs typeface="Arial Unicode MS"/>
              </a:rPr>
              <a:t>hợp </a:t>
            </a:r>
            <a:r>
              <a:rPr sz="1112" spc="23">
                <a:solidFill>
                  <a:srgbClr val="231F20"/>
                </a:solidFill>
                <a:latin typeface="Arial Unicode MS"/>
                <a:cs typeface="Arial Unicode MS"/>
              </a:rPr>
              <a:t>tác với </a:t>
            </a:r>
            <a:r>
              <a:rPr sz="1112" spc="28">
                <a:solidFill>
                  <a:srgbClr val="231F20"/>
                </a:solidFill>
                <a:latin typeface="Arial Unicode MS"/>
                <a:cs typeface="Arial Unicode MS"/>
              </a:rPr>
              <a:t>mỗi một </a:t>
            </a:r>
            <a:r>
              <a:rPr sz="1112" spc="23">
                <a:solidFill>
                  <a:srgbClr val="231F20"/>
                </a:solidFill>
                <a:latin typeface="Arial Unicode MS"/>
                <a:cs typeface="Arial Unicode MS"/>
              </a:rPr>
              <a:t>đối </a:t>
            </a:r>
            <a:r>
              <a:rPr sz="1112" spc="19">
                <a:solidFill>
                  <a:srgbClr val="231F20"/>
                </a:solidFill>
                <a:latin typeface="Arial Unicode MS"/>
                <a:cs typeface="Arial Unicode MS"/>
              </a:rPr>
              <a:t>tác, </a:t>
            </a:r>
            <a:r>
              <a:rPr sz="1112" spc="28">
                <a:solidFill>
                  <a:srgbClr val="231F20"/>
                </a:solidFill>
                <a:latin typeface="Arial Unicode MS"/>
                <a:cs typeface="Arial Unicode MS"/>
              </a:rPr>
              <a:t>khách hàng </a:t>
            </a:r>
            <a:r>
              <a:rPr sz="1112" spc="15">
                <a:solidFill>
                  <a:srgbClr val="231F20"/>
                </a:solidFill>
                <a:latin typeface="Arial Unicode MS"/>
                <a:cs typeface="Arial Unicode MS"/>
              </a:rPr>
              <a:t>là </a:t>
            </a:r>
            <a:r>
              <a:rPr sz="1112" spc="32">
                <a:solidFill>
                  <a:srgbClr val="231F20"/>
                </a:solidFill>
                <a:latin typeface="Arial Unicode MS"/>
                <a:cs typeface="Arial Unicode MS"/>
              </a:rPr>
              <a:t>niềm </a:t>
            </a:r>
            <a:r>
              <a:rPr sz="1112" spc="28">
                <a:solidFill>
                  <a:srgbClr val="231F20"/>
                </a:solidFill>
                <a:latin typeface="Arial Unicode MS"/>
                <a:cs typeface="Arial Unicode MS"/>
              </a:rPr>
              <a:t>vinh </a:t>
            </a:r>
            <a:r>
              <a:rPr sz="1112" spc="23">
                <a:solidFill>
                  <a:srgbClr val="231F20"/>
                </a:solidFill>
                <a:latin typeface="Arial Unicode MS"/>
                <a:cs typeface="Arial Unicode MS"/>
              </a:rPr>
              <a:t>hạnh, </a:t>
            </a:r>
            <a:r>
              <a:rPr sz="1112" spc="28">
                <a:solidFill>
                  <a:srgbClr val="231F20"/>
                </a:solidFill>
                <a:latin typeface="Arial Unicode MS"/>
                <a:cs typeface="Arial Unicode MS"/>
              </a:rPr>
              <a:t>vinh </a:t>
            </a:r>
            <a:r>
              <a:rPr sz="1112" spc="-4">
                <a:solidFill>
                  <a:srgbClr val="231F20"/>
                </a:solidFill>
                <a:latin typeface="Arial Unicode MS"/>
                <a:cs typeface="Arial Unicode MS"/>
              </a:rPr>
              <a:t>dự </a:t>
            </a:r>
            <a:r>
              <a:rPr sz="1112" spc="28">
                <a:solidFill>
                  <a:srgbClr val="231F20"/>
                </a:solidFill>
                <a:latin typeface="Arial Unicode MS"/>
                <a:cs typeface="Arial Unicode MS"/>
              </a:rPr>
              <a:t>cho</a:t>
            </a:r>
            <a:r>
              <a:rPr sz="1112" spc="-19">
                <a:solidFill>
                  <a:srgbClr val="231F20"/>
                </a:solidFill>
                <a:latin typeface="Arial Unicode MS"/>
                <a:cs typeface="Arial Unicode MS"/>
              </a:rPr>
              <a:t> </a:t>
            </a:r>
            <a:r>
              <a:rPr sz="1112" spc="32">
                <a:solidFill>
                  <a:srgbClr val="231F20"/>
                </a:solidFill>
                <a:latin typeface="Arial Unicode MS"/>
                <a:cs typeface="Arial Unicode MS"/>
              </a:rPr>
              <a:t>chúng  </a:t>
            </a:r>
            <a:r>
              <a:rPr sz="1112" spc="19">
                <a:solidFill>
                  <a:srgbClr val="231F20"/>
                </a:solidFill>
                <a:latin typeface="Arial Unicode MS"/>
                <a:cs typeface="Arial Unicode MS"/>
              </a:rPr>
              <a:t>tôi!</a:t>
            </a:r>
            <a:endParaRPr sz="1112">
              <a:latin typeface="Arial Unicode MS"/>
              <a:cs typeface="Arial Unicode MS"/>
            </a:endParaRPr>
          </a:p>
          <a:p>
            <a:pPr>
              <a:spcBef>
                <a:spcPts val="15"/>
              </a:spcBef>
            </a:pPr>
            <a:endParaRPr sz="787">
              <a:latin typeface="Arial Unicode MS"/>
              <a:cs typeface="Arial Unicode MS"/>
            </a:endParaRPr>
          </a:p>
          <a:p>
            <a:pPr marL="11765" marR="4706" algn="just">
              <a:lnSpc>
                <a:spcPct val="104200"/>
              </a:lnSpc>
              <a:spcBef>
                <a:spcPts val="4"/>
              </a:spcBef>
            </a:pPr>
            <a:r>
              <a:rPr sz="1112" spc="32">
                <a:solidFill>
                  <a:srgbClr val="231F20"/>
                </a:solidFill>
                <a:latin typeface="Arial Unicode MS"/>
                <a:cs typeface="Arial Unicode MS"/>
              </a:rPr>
              <a:t>Công</a:t>
            </a:r>
            <a:r>
              <a:rPr sz="1112" spc="-32">
                <a:solidFill>
                  <a:srgbClr val="231F20"/>
                </a:solidFill>
                <a:latin typeface="Arial Unicode MS"/>
                <a:cs typeface="Arial Unicode MS"/>
              </a:rPr>
              <a:t> </a:t>
            </a:r>
            <a:r>
              <a:rPr sz="1112" spc="23">
                <a:solidFill>
                  <a:srgbClr val="231F20"/>
                </a:solidFill>
                <a:latin typeface="Arial Unicode MS"/>
                <a:cs typeface="Arial Unicode MS"/>
              </a:rPr>
              <a:t>ty</a:t>
            </a:r>
            <a:r>
              <a:rPr sz="1112" spc="-37">
                <a:solidFill>
                  <a:srgbClr val="231F20"/>
                </a:solidFill>
                <a:latin typeface="Arial Unicode MS"/>
                <a:cs typeface="Arial Unicode MS"/>
              </a:rPr>
              <a:t> </a:t>
            </a:r>
            <a:r>
              <a:rPr sz="1112" spc="32">
                <a:solidFill>
                  <a:srgbClr val="231F20"/>
                </a:solidFill>
                <a:latin typeface="Arial Unicode MS"/>
                <a:cs typeface="Arial Unicode MS"/>
              </a:rPr>
              <a:t>chúng</a:t>
            </a:r>
            <a:r>
              <a:rPr sz="1112" spc="-28">
                <a:solidFill>
                  <a:srgbClr val="231F20"/>
                </a:solidFill>
                <a:latin typeface="Arial Unicode MS"/>
                <a:cs typeface="Arial Unicode MS"/>
              </a:rPr>
              <a:t> </a:t>
            </a:r>
            <a:r>
              <a:rPr sz="1112" spc="19">
                <a:solidFill>
                  <a:srgbClr val="231F20"/>
                </a:solidFill>
                <a:latin typeface="Arial Unicode MS"/>
                <a:cs typeface="Arial Unicode MS"/>
              </a:rPr>
              <a:t>tôi</a:t>
            </a:r>
            <a:r>
              <a:rPr sz="1112" spc="-37">
                <a:solidFill>
                  <a:srgbClr val="231F20"/>
                </a:solidFill>
                <a:latin typeface="Arial Unicode MS"/>
                <a:cs typeface="Arial Unicode MS"/>
              </a:rPr>
              <a:t> </a:t>
            </a:r>
            <a:r>
              <a:rPr sz="1112" spc="23">
                <a:solidFill>
                  <a:srgbClr val="231F20"/>
                </a:solidFill>
                <a:latin typeface="Arial Unicode MS"/>
                <a:cs typeface="Arial Unicode MS"/>
              </a:rPr>
              <a:t>luôn</a:t>
            </a:r>
            <a:r>
              <a:rPr sz="1112" spc="-32">
                <a:solidFill>
                  <a:srgbClr val="231F20"/>
                </a:solidFill>
                <a:latin typeface="Arial Unicode MS"/>
                <a:cs typeface="Arial Unicode MS"/>
              </a:rPr>
              <a:t> </a:t>
            </a:r>
            <a:r>
              <a:rPr sz="1112" spc="23">
                <a:solidFill>
                  <a:srgbClr val="231F20"/>
                </a:solidFill>
                <a:latin typeface="Arial Unicode MS"/>
                <a:cs typeface="Arial Unicode MS"/>
              </a:rPr>
              <a:t>đặt</a:t>
            </a:r>
            <a:r>
              <a:rPr sz="1112" spc="-37">
                <a:solidFill>
                  <a:srgbClr val="231F20"/>
                </a:solidFill>
                <a:latin typeface="Arial Unicode MS"/>
                <a:cs typeface="Arial Unicode MS"/>
              </a:rPr>
              <a:t> </a:t>
            </a:r>
            <a:r>
              <a:rPr sz="1112" spc="23">
                <a:solidFill>
                  <a:srgbClr val="231F20"/>
                </a:solidFill>
                <a:latin typeface="Arial Unicode MS"/>
                <a:cs typeface="Arial Unicode MS"/>
              </a:rPr>
              <a:t>phát</a:t>
            </a:r>
            <a:r>
              <a:rPr sz="1112" spc="-37">
                <a:solidFill>
                  <a:srgbClr val="231F20"/>
                </a:solidFill>
                <a:latin typeface="Arial Unicode MS"/>
                <a:cs typeface="Arial Unicode MS"/>
              </a:rPr>
              <a:t> </a:t>
            </a:r>
            <a:r>
              <a:rPr sz="1112" spc="23">
                <a:solidFill>
                  <a:srgbClr val="231F20"/>
                </a:solidFill>
                <a:latin typeface="Arial Unicode MS"/>
                <a:cs typeface="Arial Unicode MS"/>
              </a:rPr>
              <a:t>triển</a:t>
            </a:r>
            <a:r>
              <a:rPr sz="1112" spc="-32">
                <a:solidFill>
                  <a:srgbClr val="231F20"/>
                </a:solidFill>
                <a:latin typeface="Arial Unicode MS"/>
                <a:cs typeface="Arial Unicode MS"/>
              </a:rPr>
              <a:t> </a:t>
            </a:r>
            <a:r>
              <a:rPr sz="1112" spc="32">
                <a:solidFill>
                  <a:srgbClr val="231F20"/>
                </a:solidFill>
                <a:latin typeface="Arial Unicode MS"/>
                <a:cs typeface="Arial Unicode MS"/>
              </a:rPr>
              <a:t>bền</a:t>
            </a:r>
            <a:r>
              <a:rPr sz="1112" spc="-32">
                <a:solidFill>
                  <a:srgbClr val="231F20"/>
                </a:solidFill>
                <a:latin typeface="Arial Unicode MS"/>
                <a:cs typeface="Arial Unicode MS"/>
              </a:rPr>
              <a:t> </a:t>
            </a:r>
            <a:r>
              <a:rPr sz="1112" spc="15">
                <a:solidFill>
                  <a:srgbClr val="231F20"/>
                </a:solidFill>
                <a:latin typeface="Arial Unicode MS"/>
                <a:cs typeface="Arial Unicode MS"/>
              </a:rPr>
              <a:t>vững</a:t>
            </a:r>
            <a:r>
              <a:rPr sz="1112" spc="-28">
                <a:solidFill>
                  <a:srgbClr val="231F20"/>
                </a:solidFill>
                <a:latin typeface="Arial Unicode MS"/>
                <a:cs typeface="Arial Unicode MS"/>
              </a:rPr>
              <a:t> </a:t>
            </a:r>
            <a:r>
              <a:rPr sz="1112" spc="28">
                <a:solidFill>
                  <a:srgbClr val="231F20"/>
                </a:solidFill>
                <a:latin typeface="Arial Unicode MS"/>
                <a:cs typeface="Arial Unicode MS"/>
              </a:rPr>
              <a:t>làm</a:t>
            </a:r>
            <a:r>
              <a:rPr sz="1112" spc="-37">
                <a:solidFill>
                  <a:srgbClr val="231F20"/>
                </a:solidFill>
                <a:latin typeface="Arial Unicode MS"/>
                <a:cs typeface="Arial Unicode MS"/>
              </a:rPr>
              <a:t> </a:t>
            </a:r>
            <a:r>
              <a:rPr sz="1112" spc="23">
                <a:solidFill>
                  <a:srgbClr val="231F20"/>
                </a:solidFill>
                <a:latin typeface="Arial Unicode MS"/>
                <a:cs typeface="Arial Unicode MS"/>
              </a:rPr>
              <a:t>cốt</a:t>
            </a:r>
            <a:r>
              <a:rPr sz="1112" spc="-37">
                <a:solidFill>
                  <a:srgbClr val="231F20"/>
                </a:solidFill>
                <a:latin typeface="Arial Unicode MS"/>
                <a:cs typeface="Arial Unicode MS"/>
              </a:rPr>
              <a:t> </a:t>
            </a:r>
            <a:r>
              <a:rPr sz="1112" spc="19">
                <a:solidFill>
                  <a:srgbClr val="231F20"/>
                </a:solidFill>
                <a:latin typeface="Arial Unicode MS"/>
                <a:cs typeface="Arial Unicode MS"/>
              </a:rPr>
              <a:t>lõi</a:t>
            </a:r>
            <a:r>
              <a:rPr sz="1112" spc="-32">
                <a:solidFill>
                  <a:srgbClr val="231F20"/>
                </a:solidFill>
                <a:latin typeface="Arial Unicode MS"/>
                <a:cs typeface="Arial Unicode MS"/>
              </a:rPr>
              <a:t> </a:t>
            </a:r>
            <a:r>
              <a:rPr sz="1112" spc="23">
                <a:solidFill>
                  <a:srgbClr val="231F20"/>
                </a:solidFill>
                <a:latin typeface="Arial Unicode MS"/>
                <a:cs typeface="Arial Unicode MS"/>
              </a:rPr>
              <a:t>trong</a:t>
            </a:r>
            <a:r>
              <a:rPr sz="1112" spc="-37">
                <a:solidFill>
                  <a:srgbClr val="231F20"/>
                </a:solidFill>
                <a:latin typeface="Arial Unicode MS"/>
                <a:cs typeface="Arial Unicode MS"/>
              </a:rPr>
              <a:t> </a:t>
            </a:r>
            <a:r>
              <a:rPr sz="1112" spc="28">
                <a:solidFill>
                  <a:srgbClr val="231F20"/>
                </a:solidFill>
                <a:latin typeface="Arial Unicode MS"/>
                <a:cs typeface="Arial Unicode MS"/>
              </a:rPr>
              <a:t>chiến</a:t>
            </a:r>
            <a:r>
              <a:rPr sz="1112" spc="-28">
                <a:solidFill>
                  <a:srgbClr val="231F20"/>
                </a:solidFill>
                <a:latin typeface="Arial Unicode MS"/>
                <a:cs typeface="Arial Unicode MS"/>
              </a:rPr>
              <a:t> </a:t>
            </a:r>
            <a:r>
              <a:rPr sz="1112" spc="4">
                <a:solidFill>
                  <a:srgbClr val="231F20"/>
                </a:solidFill>
                <a:latin typeface="Arial Unicode MS"/>
                <a:cs typeface="Arial Unicode MS"/>
              </a:rPr>
              <a:t>lược</a:t>
            </a:r>
            <a:r>
              <a:rPr sz="1112" spc="-37">
                <a:solidFill>
                  <a:srgbClr val="231F20"/>
                </a:solidFill>
                <a:latin typeface="Arial Unicode MS"/>
                <a:cs typeface="Arial Unicode MS"/>
              </a:rPr>
              <a:t> </a:t>
            </a:r>
            <a:r>
              <a:rPr sz="1112" spc="28">
                <a:solidFill>
                  <a:srgbClr val="231F20"/>
                </a:solidFill>
                <a:latin typeface="Arial Unicode MS"/>
                <a:cs typeface="Arial Unicode MS"/>
              </a:rPr>
              <a:t>kinh</a:t>
            </a:r>
            <a:r>
              <a:rPr sz="1112" spc="-37">
                <a:solidFill>
                  <a:srgbClr val="231F20"/>
                </a:solidFill>
                <a:latin typeface="Arial Unicode MS"/>
                <a:cs typeface="Arial Unicode MS"/>
              </a:rPr>
              <a:t> </a:t>
            </a:r>
            <a:r>
              <a:rPr sz="1112" spc="28">
                <a:solidFill>
                  <a:srgbClr val="231F20"/>
                </a:solidFill>
                <a:latin typeface="Arial Unicode MS"/>
                <a:cs typeface="Arial Unicode MS"/>
              </a:rPr>
              <a:t>doanh  của</a:t>
            </a:r>
            <a:r>
              <a:rPr sz="1112" spc="-32">
                <a:solidFill>
                  <a:srgbClr val="231F20"/>
                </a:solidFill>
                <a:latin typeface="Arial Unicode MS"/>
                <a:cs typeface="Arial Unicode MS"/>
              </a:rPr>
              <a:t> </a:t>
            </a:r>
            <a:r>
              <a:rPr sz="1112" spc="15">
                <a:solidFill>
                  <a:srgbClr val="231F20"/>
                </a:solidFill>
                <a:latin typeface="Arial Unicode MS"/>
                <a:cs typeface="Arial Unicode MS"/>
              </a:rPr>
              <a:t>mình.</a:t>
            </a:r>
            <a:r>
              <a:rPr sz="1112" spc="-32">
                <a:solidFill>
                  <a:srgbClr val="231F20"/>
                </a:solidFill>
                <a:latin typeface="Arial Unicode MS"/>
                <a:cs typeface="Arial Unicode MS"/>
              </a:rPr>
              <a:t> </a:t>
            </a:r>
            <a:r>
              <a:rPr sz="1112" spc="15">
                <a:solidFill>
                  <a:srgbClr val="231F20"/>
                </a:solidFill>
                <a:latin typeface="Arial Unicode MS"/>
                <a:cs typeface="Arial Unicode MS"/>
              </a:rPr>
              <a:t>Từng</a:t>
            </a:r>
            <a:r>
              <a:rPr sz="1112" spc="-28">
                <a:solidFill>
                  <a:srgbClr val="231F20"/>
                </a:solidFill>
                <a:latin typeface="Arial Unicode MS"/>
                <a:cs typeface="Arial Unicode MS"/>
              </a:rPr>
              <a:t> </a:t>
            </a:r>
            <a:r>
              <a:rPr sz="1112" spc="9">
                <a:solidFill>
                  <a:srgbClr val="231F20"/>
                </a:solidFill>
                <a:latin typeface="Arial Unicode MS"/>
                <a:cs typeface="Arial Unicode MS"/>
              </a:rPr>
              <a:t>bước</a:t>
            </a:r>
            <a:r>
              <a:rPr sz="1112" spc="-32">
                <a:solidFill>
                  <a:srgbClr val="231F20"/>
                </a:solidFill>
                <a:latin typeface="Arial Unicode MS"/>
                <a:cs typeface="Arial Unicode MS"/>
              </a:rPr>
              <a:t> </a:t>
            </a:r>
            <a:r>
              <a:rPr sz="1112" spc="28">
                <a:solidFill>
                  <a:srgbClr val="231F20"/>
                </a:solidFill>
                <a:latin typeface="Arial Unicode MS"/>
                <a:cs typeface="Arial Unicode MS"/>
              </a:rPr>
              <a:t>xây</a:t>
            </a:r>
            <a:r>
              <a:rPr sz="1112" spc="-32">
                <a:solidFill>
                  <a:srgbClr val="231F20"/>
                </a:solidFill>
                <a:latin typeface="Arial Unicode MS"/>
                <a:cs typeface="Arial Unicode MS"/>
              </a:rPr>
              <a:t> </a:t>
            </a:r>
            <a:r>
              <a:rPr sz="1112" spc="15">
                <a:solidFill>
                  <a:srgbClr val="231F20"/>
                </a:solidFill>
                <a:latin typeface="Arial Unicode MS"/>
                <a:cs typeface="Arial Unicode MS"/>
              </a:rPr>
              <a:t>dựng</a:t>
            </a:r>
            <a:r>
              <a:rPr sz="1112" spc="-28">
                <a:solidFill>
                  <a:srgbClr val="231F20"/>
                </a:solidFill>
                <a:latin typeface="Arial Unicode MS"/>
                <a:cs typeface="Arial Unicode MS"/>
              </a:rPr>
              <a:t> </a:t>
            </a:r>
            <a:r>
              <a:rPr sz="1112" spc="32">
                <a:solidFill>
                  <a:srgbClr val="231F20"/>
                </a:solidFill>
                <a:latin typeface="Arial Unicode MS"/>
                <a:cs typeface="Arial Unicode MS"/>
              </a:rPr>
              <a:t>nền</a:t>
            </a:r>
            <a:r>
              <a:rPr sz="1112" spc="-32">
                <a:solidFill>
                  <a:srgbClr val="231F20"/>
                </a:solidFill>
                <a:latin typeface="Arial Unicode MS"/>
                <a:cs typeface="Arial Unicode MS"/>
              </a:rPr>
              <a:t> </a:t>
            </a:r>
            <a:r>
              <a:rPr sz="1112" spc="32">
                <a:solidFill>
                  <a:srgbClr val="231F20"/>
                </a:solidFill>
                <a:latin typeface="Arial Unicode MS"/>
                <a:cs typeface="Arial Unicode MS"/>
              </a:rPr>
              <a:t>móng</a:t>
            </a:r>
            <a:r>
              <a:rPr sz="1112" spc="-28">
                <a:solidFill>
                  <a:srgbClr val="231F20"/>
                </a:solidFill>
                <a:latin typeface="Arial Unicode MS"/>
                <a:cs typeface="Arial Unicode MS"/>
              </a:rPr>
              <a:t> </a:t>
            </a:r>
            <a:r>
              <a:rPr sz="1112" spc="28">
                <a:solidFill>
                  <a:srgbClr val="231F20"/>
                </a:solidFill>
                <a:latin typeface="Arial Unicode MS"/>
                <a:cs typeface="Arial Unicode MS"/>
              </a:rPr>
              <a:t>công</a:t>
            </a:r>
            <a:r>
              <a:rPr sz="1112" spc="-32">
                <a:solidFill>
                  <a:srgbClr val="231F20"/>
                </a:solidFill>
                <a:latin typeface="Arial Unicode MS"/>
                <a:cs typeface="Arial Unicode MS"/>
              </a:rPr>
              <a:t> </a:t>
            </a:r>
            <a:r>
              <a:rPr sz="1112" spc="23">
                <a:solidFill>
                  <a:srgbClr val="231F20"/>
                </a:solidFill>
                <a:latin typeface="Arial Unicode MS"/>
                <a:cs typeface="Arial Unicode MS"/>
              </a:rPr>
              <a:t>ty</a:t>
            </a:r>
            <a:r>
              <a:rPr sz="1112" spc="-32">
                <a:solidFill>
                  <a:srgbClr val="231F20"/>
                </a:solidFill>
                <a:latin typeface="Arial Unicode MS"/>
                <a:cs typeface="Arial Unicode MS"/>
              </a:rPr>
              <a:t> </a:t>
            </a:r>
            <a:r>
              <a:rPr sz="1112" spc="15">
                <a:solidFill>
                  <a:srgbClr val="231F20"/>
                </a:solidFill>
                <a:latin typeface="Arial Unicode MS"/>
                <a:cs typeface="Arial Unicode MS"/>
              </a:rPr>
              <a:t>vững</a:t>
            </a:r>
            <a:r>
              <a:rPr sz="1112" spc="-28">
                <a:solidFill>
                  <a:srgbClr val="231F20"/>
                </a:solidFill>
                <a:latin typeface="Arial Unicode MS"/>
                <a:cs typeface="Arial Unicode MS"/>
              </a:rPr>
              <a:t> </a:t>
            </a:r>
            <a:r>
              <a:rPr sz="1112" spc="28">
                <a:solidFill>
                  <a:srgbClr val="231F20"/>
                </a:solidFill>
                <a:latin typeface="Arial Unicode MS"/>
                <a:cs typeface="Arial Unicode MS"/>
              </a:rPr>
              <a:t>chắc</a:t>
            </a:r>
            <a:r>
              <a:rPr sz="1112" spc="-32">
                <a:solidFill>
                  <a:srgbClr val="231F20"/>
                </a:solidFill>
                <a:latin typeface="Arial Unicode MS"/>
                <a:cs typeface="Arial Unicode MS"/>
              </a:rPr>
              <a:t> </a:t>
            </a:r>
            <a:r>
              <a:rPr sz="1112" spc="28">
                <a:solidFill>
                  <a:srgbClr val="231F20"/>
                </a:solidFill>
                <a:latin typeface="Arial Unicode MS"/>
                <a:cs typeface="Arial Unicode MS"/>
              </a:rPr>
              <a:t>bằng</a:t>
            </a:r>
            <a:r>
              <a:rPr sz="1112" spc="-28">
                <a:solidFill>
                  <a:srgbClr val="231F20"/>
                </a:solidFill>
                <a:latin typeface="Arial Unicode MS"/>
                <a:cs typeface="Arial Unicode MS"/>
              </a:rPr>
              <a:t> </a:t>
            </a:r>
            <a:r>
              <a:rPr sz="1112" spc="28">
                <a:solidFill>
                  <a:srgbClr val="231F20"/>
                </a:solidFill>
                <a:latin typeface="Arial Unicode MS"/>
                <a:cs typeface="Arial Unicode MS"/>
              </a:rPr>
              <a:t>các</a:t>
            </a:r>
            <a:r>
              <a:rPr sz="1112" spc="-32">
                <a:solidFill>
                  <a:srgbClr val="231F20"/>
                </a:solidFill>
                <a:latin typeface="Arial Unicode MS"/>
                <a:cs typeface="Arial Unicode MS"/>
              </a:rPr>
              <a:t> </a:t>
            </a:r>
            <a:r>
              <a:rPr sz="1112" spc="28">
                <a:solidFill>
                  <a:srgbClr val="231F20"/>
                </a:solidFill>
                <a:latin typeface="Arial Unicode MS"/>
                <a:cs typeface="Arial Unicode MS"/>
              </a:rPr>
              <a:t>dịch</a:t>
            </a:r>
            <a:r>
              <a:rPr sz="1112" spc="-32">
                <a:solidFill>
                  <a:srgbClr val="231F20"/>
                </a:solidFill>
                <a:latin typeface="Arial Unicode MS"/>
                <a:cs typeface="Arial Unicode MS"/>
              </a:rPr>
              <a:t> </a:t>
            </a:r>
            <a:r>
              <a:rPr sz="1112" spc="32">
                <a:solidFill>
                  <a:srgbClr val="231F20"/>
                </a:solidFill>
                <a:latin typeface="Arial Unicode MS"/>
                <a:cs typeface="Arial Unicode MS"/>
              </a:rPr>
              <a:t>vụ</a:t>
            </a:r>
            <a:r>
              <a:rPr sz="1112" spc="-28">
                <a:solidFill>
                  <a:srgbClr val="231F20"/>
                </a:solidFill>
                <a:latin typeface="Arial Unicode MS"/>
                <a:cs typeface="Arial Unicode MS"/>
              </a:rPr>
              <a:t> </a:t>
            </a:r>
            <a:r>
              <a:rPr sz="1112" spc="23">
                <a:solidFill>
                  <a:srgbClr val="231F20"/>
                </a:solidFill>
                <a:latin typeface="Arial Unicode MS"/>
                <a:cs typeface="Arial Unicode MS"/>
              </a:rPr>
              <a:t>và</a:t>
            </a:r>
            <a:r>
              <a:rPr sz="1112" spc="-32">
                <a:solidFill>
                  <a:srgbClr val="231F20"/>
                </a:solidFill>
                <a:latin typeface="Arial Unicode MS"/>
                <a:cs typeface="Arial Unicode MS"/>
              </a:rPr>
              <a:t> </a:t>
            </a:r>
            <a:r>
              <a:rPr sz="1112" spc="19">
                <a:solidFill>
                  <a:srgbClr val="231F20"/>
                </a:solidFill>
                <a:latin typeface="Arial Unicode MS"/>
                <a:cs typeface="Arial Unicode MS"/>
              </a:rPr>
              <a:t>sản  </a:t>
            </a:r>
            <a:r>
              <a:rPr sz="1112" spc="23">
                <a:solidFill>
                  <a:srgbClr val="231F20"/>
                </a:solidFill>
                <a:latin typeface="Arial Unicode MS"/>
                <a:cs typeface="Arial Unicode MS"/>
              </a:rPr>
              <a:t>phẩm </a:t>
            </a:r>
            <a:r>
              <a:rPr sz="1112" spc="28">
                <a:solidFill>
                  <a:srgbClr val="231F20"/>
                </a:solidFill>
                <a:latin typeface="Arial Unicode MS"/>
                <a:cs typeface="Arial Unicode MS"/>
              </a:rPr>
              <a:t>của</a:t>
            </a:r>
            <a:r>
              <a:rPr sz="1112">
                <a:solidFill>
                  <a:srgbClr val="231F20"/>
                </a:solidFill>
                <a:latin typeface="Arial Unicode MS"/>
                <a:cs typeface="Arial Unicode MS"/>
              </a:rPr>
              <a:t> </a:t>
            </a:r>
            <a:r>
              <a:rPr sz="1112" spc="15">
                <a:solidFill>
                  <a:srgbClr val="231F20"/>
                </a:solidFill>
                <a:latin typeface="Arial Unicode MS"/>
                <a:cs typeface="Arial Unicode MS"/>
              </a:rPr>
              <a:t>mình.</a:t>
            </a:r>
            <a:endParaRPr sz="1112">
              <a:latin typeface="Arial Unicode MS"/>
              <a:cs typeface="Arial Unicode MS"/>
            </a:endParaRPr>
          </a:p>
          <a:p>
            <a:pPr>
              <a:spcBef>
                <a:spcPts val="15"/>
              </a:spcBef>
            </a:pPr>
            <a:endParaRPr sz="787">
              <a:latin typeface="Arial Unicode MS"/>
              <a:cs typeface="Arial Unicode MS"/>
            </a:endParaRPr>
          </a:p>
          <a:p>
            <a:pPr marL="11765" marR="5294" algn="just">
              <a:lnSpc>
                <a:spcPct val="104200"/>
              </a:lnSpc>
              <a:spcBef>
                <a:spcPts val="4"/>
              </a:spcBef>
            </a:pPr>
            <a:r>
              <a:rPr sz="1112" spc="32">
                <a:solidFill>
                  <a:srgbClr val="231F20"/>
                </a:solidFill>
                <a:latin typeface="Arial Unicode MS"/>
                <a:cs typeface="Arial Unicode MS"/>
              </a:rPr>
              <a:t>Đặc </a:t>
            </a:r>
            <a:r>
              <a:rPr sz="1112" spc="23">
                <a:solidFill>
                  <a:srgbClr val="231F20"/>
                </a:solidFill>
                <a:latin typeface="Arial Unicode MS"/>
                <a:cs typeface="Arial Unicode MS"/>
              </a:rPr>
              <a:t>biệt, </a:t>
            </a:r>
            <a:r>
              <a:rPr sz="1112" spc="32">
                <a:solidFill>
                  <a:srgbClr val="231F20"/>
                </a:solidFill>
                <a:latin typeface="Arial Unicode MS"/>
                <a:cs typeface="Arial Unicode MS"/>
              </a:rPr>
              <a:t>chúng </a:t>
            </a:r>
            <a:r>
              <a:rPr sz="1112" spc="19">
                <a:solidFill>
                  <a:srgbClr val="231F20"/>
                </a:solidFill>
                <a:latin typeface="Arial Unicode MS"/>
                <a:cs typeface="Arial Unicode MS"/>
              </a:rPr>
              <a:t>tôi </a:t>
            </a:r>
            <a:r>
              <a:rPr sz="1112" spc="9">
                <a:solidFill>
                  <a:srgbClr val="231F20"/>
                </a:solidFill>
                <a:latin typeface="Arial Unicode MS"/>
                <a:cs typeface="Arial Unicode MS"/>
              </a:rPr>
              <a:t>được </a:t>
            </a:r>
            <a:r>
              <a:rPr sz="1112" spc="28">
                <a:solidFill>
                  <a:srgbClr val="231F20"/>
                </a:solidFill>
                <a:latin typeface="Arial Unicode MS"/>
                <a:cs typeface="Arial Unicode MS"/>
              </a:rPr>
              <a:t>khách hàng </a:t>
            </a:r>
            <a:r>
              <a:rPr sz="1112" spc="23">
                <a:solidFill>
                  <a:srgbClr val="231F20"/>
                </a:solidFill>
                <a:latin typeface="Arial Unicode MS"/>
                <a:cs typeface="Arial Unicode MS"/>
              </a:rPr>
              <a:t>và đối tác </a:t>
            </a:r>
            <a:r>
              <a:rPr sz="1112" spc="28">
                <a:solidFill>
                  <a:srgbClr val="231F20"/>
                </a:solidFill>
                <a:latin typeface="Arial Unicode MS"/>
                <a:cs typeface="Arial Unicode MS"/>
              </a:rPr>
              <a:t>đánh </a:t>
            </a:r>
            <a:r>
              <a:rPr sz="1112" spc="23">
                <a:solidFill>
                  <a:srgbClr val="231F20"/>
                </a:solidFill>
                <a:latin typeface="Arial Unicode MS"/>
                <a:cs typeface="Arial Unicode MS"/>
              </a:rPr>
              <a:t>giá </a:t>
            </a:r>
            <a:r>
              <a:rPr sz="1112" spc="15">
                <a:solidFill>
                  <a:srgbClr val="231F20"/>
                </a:solidFill>
                <a:latin typeface="Arial Unicode MS"/>
                <a:cs typeface="Arial Unicode MS"/>
              </a:rPr>
              <a:t>là </a:t>
            </a:r>
            <a:r>
              <a:rPr sz="1112" spc="28">
                <a:solidFill>
                  <a:srgbClr val="231F20"/>
                </a:solidFill>
                <a:latin typeface="Arial Unicode MS"/>
                <a:cs typeface="Arial Unicode MS"/>
              </a:rPr>
              <a:t>một </a:t>
            </a:r>
            <a:r>
              <a:rPr sz="1112" spc="23">
                <a:solidFill>
                  <a:srgbClr val="231F20"/>
                </a:solidFill>
                <a:latin typeface="Arial Unicode MS"/>
                <a:cs typeface="Arial Unicode MS"/>
              </a:rPr>
              <a:t>trong </a:t>
            </a:r>
            <a:r>
              <a:rPr sz="1112" spc="19">
                <a:solidFill>
                  <a:srgbClr val="231F20"/>
                </a:solidFill>
                <a:latin typeface="Arial Unicode MS"/>
                <a:cs typeface="Arial Unicode MS"/>
              </a:rPr>
              <a:t>những </a:t>
            </a:r>
            <a:r>
              <a:rPr sz="1112" spc="32">
                <a:solidFill>
                  <a:srgbClr val="231F20"/>
                </a:solidFill>
                <a:latin typeface="Arial Unicode MS"/>
                <a:cs typeface="Arial Unicode MS"/>
              </a:rPr>
              <a:t>đơn </a:t>
            </a:r>
            <a:r>
              <a:rPr sz="1112" spc="23">
                <a:solidFill>
                  <a:srgbClr val="231F20"/>
                </a:solidFill>
                <a:latin typeface="Arial Unicode MS"/>
                <a:cs typeface="Arial Unicode MS"/>
              </a:rPr>
              <a:t>vị  </a:t>
            </a:r>
            <a:r>
              <a:rPr sz="1112" spc="32">
                <a:solidFill>
                  <a:srgbClr val="231F20"/>
                </a:solidFill>
                <a:latin typeface="Arial Unicode MS"/>
                <a:cs typeface="Arial Unicode MS"/>
              </a:rPr>
              <a:t>cung</a:t>
            </a:r>
            <a:r>
              <a:rPr sz="1112" spc="-46">
                <a:solidFill>
                  <a:srgbClr val="231F20"/>
                </a:solidFill>
                <a:latin typeface="Arial Unicode MS"/>
                <a:cs typeface="Arial Unicode MS"/>
              </a:rPr>
              <a:t> </a:t>
            </a:r>
            <a:r>
              <a:rPr sz="1112" spc="28">
                <a:solidFill>
                  <a:srgbClr val="231F20"/>
                </a:solidFill>
                <a:latin typeface="Arial Unicode MS"/>
                <a:cs typeface="Arial Unicode MS"/>
              </a:rPr>
              <a:t>cấp</a:t>
            </a:r>
            <a:r>
              <a:rPr sz="1112" spc="-42">
                <a:solidFill>
                  <a:srgbClr val="231F20"/>
                </a:solidFill>
                <a:latin typeface="Arial Unicode MS"/>
                <a:cs typeface="Arial Unicode MS"/>
              </a:rPr>
              <a:t> </a:t>
            </a:r>
            <a:r>
              <a:rPr sz="1112" spc="9">
                <a:solidFill>
                  <a:srgbClr val="231F20"/>
                </a:solidFill>
                <a:latin typeface="Arial Unicode MS"/>
                <a:cs typeface="Arial Unicode MS"/>
              </a:rPr>
              <a:t>thực</a:t>
            </a:r>
            <a:r>
              <a:rPr sz="1112" spc="-46">
                <a:solidFill>
                  <a:srgbClr val="231F20"/>
                </a:solidFill>
                <a:latin typeface="Arial Unicode MS"/>
                <a:cs typeface="Arial Unicode MS"/>
              </a:rPr>
              <a:t> </a:t>
            </a:r>
            <a:r>
              <a:rPr sz="1112" spc="23" err="1">
                <a:solidFill>
                  <a:srgbClr val="231F20"/>
                </a:solidFill>
                <a:latin typeface="Arial Unicode MS"/>
                <a:cs typeface="Arial Unicode MS"/>
              </a:rPr>
              <a:t>phẩm</a:t>
            </a:r>
            <a:r>
              <a:rPr sz="1112" spc="-42">
                <a:solidFill>
                  <a:srgbClr val="231F20"/>
                </a:solidFill>
                <a:latin typeface="Arial Unicode MS"/>
                <a:cs typeface="Arial Unicode MS"/>
              </a:rPr>
              <a:t> </a:t>
            </a:r>
            <a:r>
              <a:rPr lang="vi-VN" sz="1112" spc="-42" smtClean="0">
                <a:solidFill>
                  <a:srgbClr val="231F20"/>
                </a:solidFill>
                <a:latin typeface="Arial Unicode MS"/>
                <a:cs typeface="Arial Unicode MS"/>
              </a:rPr>
              <a:t>nông sản </a:t>
            </a:r>
            <a:r>
              <a:rPr sz="1112" spc="23" smtClean="0">
                <a:solidFill>
                  <a:srgbClr val="231F20"/>
                </a:solidFill>
                <a:latin typeface="Arial Unicode MS"/>
                <a:cs typeface="Arial Unicode MS"/>
              </a:rPr>
              <a:t>có</a:t>
            </a:r>
            <a:r>
              <a:rPr sz="1112" spc="-42" smtClean="0">
                <a:solidFill>
                  <a:srgbClr val="231F20"/>
                </a:solidFill>
                <a:latin typeface="Arial Unicode MS"/>
                <a:cs typeface="Arial Unicode MS"/>
              </a:rPr>
              <a:t> </a:t>
            </a:r>
            <a:r>
              <a:rPr sz="1112" spc="32">
                <a:solidFill>
                  <a:srgbClr val="231F20"/>
                </a:solidFill>
                <a:latin typeface="Arial Unicode MS"/>
                <a:cs typeface="Arial Unicode MS"/>
              </a:rPr>
              <a:t>uy</a:t>
            </a:r>
            <a:r>
              <a:rPr sz="1112" spc="-46">
                <a:solidFill>
                  <a:srgbClr val="231F20"/>
                </a:solidFill>
                <a:latin typeface="Arial Unicode MS"/>
                <a:cs typeface="Arial Unicode MS"/>
              </a:rPr>
              <a:t> </a:t>
            </a:r>
            <a:r>
              <a:rPr sz="1112" spc="4">
                <a:solidFill>
                  <a:srgbClr val="231F20"/>
                </a:solidFill>
                <a:latin typeface="Arial Unicode MS"/>
                <a:cs typeface="Arial Unicode MS"/>
              </a:rPr>
              <a:t>tín,</a:t>
            </a:r>
            <a:r>
              <a:rPr sz="1112" spc="-42">
                <a:solidFill>
                  <a:srgbClr val="231F20"/>
                </a:solidFill>
                <a:latin typeface="Arial Unicode MS"/>
                <a:cs typeface="Arial Unicode MS"/>
              </a:rPr>
              <a:t> </a:t>
            </a:r>
            <a:r>
              <a:rPr sz="1112" spc="23">
                <a:solidFill>
                  <a:srgbClr val="231F20"/>
                </a:solidFill>
                <a:latin typeface="Arial Unicode MS"/>
                <a:cs typeface="Arial Unicode MS"/>
              </a:rPr>
              <a:t>đảm</a:t>
            </a:r>
            <a:r>
              <a:rPr sz="1112" spc="-42">
                <a:solidFill>
                  <a:srgbClr val="231F20"/>
                </a:solidFill>
                <a:latin typeface="Arial Unicode MS"/>
                <a:cs typeface="Arial Unicode MS"/>
              </a:rPr>
              <a:t> </a:t>
            </a:r>
            <a:r>
              <a:rPr sz="1112" spc="19">
                <a:solidFill>
                  <a:srgbClr val="231F20"/>
                </a:solidFill>
                <a:latin typeface="Arial Unicode MS"/>
                <a:cs typeface="Arial Unicode MS"/>
              </a:rPr>
              <a:t>bảo</a:t>
            </a:r>
            <a:r>
              <a:rPr sz="1112" spc="-46">
                <a:solidFill>
                  <a:srgbClr val="231F20"/>
                </a:solidFill>
                <a:latin typeface="Arial Unicode MS"/>
                <a:cs typeface="Arial Unicode MS"/>
              </a:rPr>
              <a:t> </a:t>
            </a:r>
            <a:r>
              <a:rPr sz="1112" spc="23">
                <a:solidFill>
                  <a:srgbClr val="231F20"/>
                </a:solidFill>
                <a:latin typeface="Arial Unicode MS"/>
                <a:cs typeface="Arial Unicode MS"/>
              </a:rPr>
              <a:t>chất</a:t>
            </a:r>
            <a:r>
              <a:rPr sz="1112" spc="-42">
                <a:solidFill>
                  <a:srgbClr val="231F20"/>
                </a:solidFill>
                <a:latin typeface="Arial Unicode MS"/>
                <a:cs typeface="Arial Unicode MS"/>
              </a:rPr>
              <a:t> </a:t>
            </a:r>
            <a:r>
              <a:rPr sz="1112" spc="9">
                <a:solidFill>
                  <a:srgbClr val="231F20"/>
                </a:solidFill>
                <a:latin typeface="Arial Unicode MS"/>
                <a:cs typeface="Arial Unicode MS"/>
              </a:rPr>
              <a:t>lượng</a:t>
            </a:r>
            <a:r>
              <a:rPr sz="1112" spc="-42">
                <a:solidFill>
                  <a:srgbClr val="231F20"/>
                </a:solidFill>
                <a:latin typeface="Arial Unicode MS"/>
                <a:cs typeface="Arial Unicode MS"/>
              </a:rPr>
              <a:t> </a:t>
            </a:r>
            <a:r>
              <a:rPr sz="1112" spc="32">
                <a:solidFill>
                  <a:srgbClr val="231F20"/>
                </a:solidFill>
                <a:latin typeface="Arial Unicode MS"/>
                <a:cs typeface="Arial Unicode MS"/>
              </a:rPr>
              <a:t>vệ</a:t>
            </a:r>
            <a:r>
              <a:rPr sz="1112" spc="-46">
                <a:solidFill>
                  <a:srgbClr val="231F20"/>
                </a:solidFill>
                <a:latin typeface="Arial Unicode MS"/>
                <a:cs typeface="Arial Unicode MS"/>
              </a:rPr>
              <a:t> </a:t>
            </a:r>
            <a:r>
              <a:rPr sz="1112" spc="28">
                <a:solidFill>
                  <a:srgbClr val="231F20"/>
                </a:solidFill>
                <a:latin typeface="Arial Unicode MS"/>
                <a:cs typeface="Arial Unicode MS"/>
              </a:rPr>
              <a:t>sinh</a:t>
            </a:r>
            <a:r>
              <a:rPr sz="1112" spc="-42">
                <a:solidFill>
                  <a:srgbClr val="231F20"/>
                </a:solidFill>
                <a:latin typeface="Arial Unicode MS"/>
                <a:cs typeface="Arial Unicode MS"/>
              </a:rPr>
              <a:t> </a:t>
            </a:r>
            <a:r>
              <a:rPr sz="1112" spc="23">
                <a:solidFill>
                  <a:srgbClr val="231F20"/>
                </a:solidFill>
                <a:latin typeface="Arial Unicode MS"/>
                <a:cs typeface="Arial Unicode MS"/>
              </a:rPr>
              <a:t>an</a:t>
            </a:r>
            <a:r>
              <a:rPr sz="1112" spc="-42">
                <a:solidFill>
                  <a:srgbClr val="231F20"/>
                </a:solidFill>
                <a:latin typeface="Arial Unicode MS"/>
                <a:cs typeface="Arial Unicode MS"/>
              </a:rPr>
              <a:t> </a:t>
            </a:r>
            <a:r>
              <a:rPr sz="1112" spc="19">
                <a:solidFill>
                  <a:srgbClr val="231F20"/>
                </a:solidFill>
                <a:latin typeface="Arial Unicode MS"/>
                <a:cs typeface="Arial Unicode MS"/>
              </a:rPr>
              <a:t>toàn</a:t>
            </a:r>
            <a:r>
              <a:rPr sz="1112" spc="-46">
                <a:solidFill>
                  <a:srgbClr val="231F20"/>
                </a:solidFill>
                <a:latin typeface="Arial Unicode MS"/>
                <a:cs typeface="Arial Unicode MS"/>
              </a:rPr>
              <a:t> </a:t>
            </a:r>
            <a:r>
              <a:rPr sz="1112" spc="9">
                <a:solidFill>
                  <a:srgbClr val="231F20"/>
                </a:solidFill>
                <a:latin typeface="Arial Unicode MS"/>
                <a:cs typeface="Arial Unicode MS"/>
              </a:rPr>
              <a:t>thực</a:t>
            </a:r>
            <a:r>
              <a:rPr sz="1112" spc="-42">
                <a:solidFill>
                  <a:srgbClr val="231F20"/>
                </a:solidFill>
                <a:latin typeface="Arial Unicode MS"/>
                <a:cs typeface="Arial Unicode MS"/>
              </a:rPr>
              <a:t> </a:t>
            </a:r>
            <a:r>
              <a:rPr sz="1112" spc="23">
                <a:solidFill>
                  <a:srgbClr val="231F20"/>
                </a:solidFill>
                <a:latin typeface="Arial Unicode MS"/>
                <a:cs typeface="Arial Unicode MS"/>
              </a:rPr>
              <a:t>phẩm,</a:t>
            </a:r>
            <a:r>
              <a:rPr sz="1112" spc="-46">
                <a:solidFill>
                  <a:srgbClr val="231F20"/>
                </a:solidFill>
                <a:latin typeface="Arial Unicode MS"/>
                <a:cs typeface="Arial Unicode MS"/>
              </a:rPr>
              <a:t> </a:t>
            </a:r>
            <a:r>
              <a:rPr sz="1112" spc="19">
                <a:solidFill>
                  <a:srgbClr val="231F20"/>
                </a:solidFill>
                <a:latin typeface="Arial Unicode MS"/>
                <a:cs typeface="Arial Unicode MS"/>
              </a:rPr>
              <a:t>thương  </a:t>
            </a:r>
            <a:r>
              <a:rPr sz="1112" spc="28">
                <a:solidFill>
                  <a:srgbClr val="231F20"/>
                </a:solidFill>
                <a:latin typeface="Arial Unicode MS"/>
                <a:cs typeface="Arial Unicode MS"/>
              </a:rPr>
              <a:t>hiệu </a:t>
            </a:r>
            <a:r>
              <a:rPr sz="1112" spc="15">
                <a:solidFill>
                  <a:srgbClr val="231F20"/>
                </a:solidFill>
                <a:latin typeface="Arial Unicode MS"/>
                <a:cs typeface="Arial Unicode MS"/>
              </a:rPr>
              <a:t>vững </a:t>
            </a:r>
            <a:r>
              <a:rPr sz="1112" spc="32">
                <a:solidFill>
                  <a:srgbClr val="231F20"/>
                </a:solidFill>
                <a:latin typeface="Arial Unicode MS"/>
                <a:cs typeface="Arial Unicode MS"/>
              </a:rPr>
              <a:t>mạnh </a:t>
            </a:r>
            <a:r>
              <a:rPr sz="1112" spc="28">
                <a:solidFill>
                  <a:srgbClr val="231F20"/>
                </a:solidFill>
                <a:latin typeface="Arial Unicode MS"/>
                <a:cs typeface="Arial Unicode MS"/>
              </a:rPr>
              <a:t>trên </a:t>
            </a:r>
            <a:r>
              <a:rPr sz="1112" spc="19">
                <a:solidFill>
                  <a:srgbClr val="231F20"/>
                </a:solidFill>
                <a:latin typeface="Arial Unicode MS"/>
                <a:cs typeface="Arial Unicode MS"/>
              </a:rPr>
              <a:t>thị </a:t>
            </a:r>
            <a:r>
              <a:rPr sz="1112" spc="15">
                <a:solidFill>
                  <a:srgbClr val="231F20"/>
                </a:solidFill>
                <a:latin typeface="Arial Unicode MS"/>
                <a:cs typeface="Arial Unicode MS"/>
              </a:rPr>
              <a:t>trường </a:t>
            </a:r>
            <a:r>
              <a:rPr sz="1112" spc="28">
                <a:solidFill>
                  <a:srgbClr val="231F20"/>
                </a:solidFill>
                <a:latin typeface="Arial Unicode MS"/>
                <a:cs typeface="Arial Unicode MS"/>
              </a:rPr>
              <a:t>hiện</a:t>
            </a:r>
            <a:r>
              <a:rPr sz="1112" spc="-42">
                <a:solidFill>
                  <a:srgbClr val="231F20"/>
                </a:solidFill>
                <a:latin typeface="Arial Unicode MS"/>
                <a:cs typeface="Arial Unicode MS"/>
              </a:rPr>
              <a:t> </a:t>
            </a:r>
            <a:r>
              <a:rPr sz="1112">
                <a:solidFill>
                  <a:srgbClr val="231F20"/>
                </a:solidFill>
                <a:latin typeface="Arial Unicode MS"/>
                <a:cs typeface="Arial Unicode MS"/>
              </a:rPr>
              <a:t>nay.</a:t>
            </a:r>
            <a:endParaRPr sz="1112">
              <a:latin typeface="Arial Unicode MS"/>
              <a:cs typeface="Arial Unicode MS"/>
            </a:endParaRPr>
          </a:p>
          <a:p>
            <a:pPr>
              <a:spcBef>
                <a:spcPts val="15"/>
              </a:spcBef>
            </a:pPr>
            <a:endParaRPr sz="787">
              <a:latin typeface="Arial Unicode MS"/>
              <a:cs typeface="Arial Unicode MS"/>
            </a:endParaRPr>
          </a:p>
          <a:p>
            <a:pPr marL="11765" marR="5294" algn="just">
              <a:lnSpc>
                <a:spcPct val="104200"/>
              </a:lnSpc>
              <a:spcBef>
                <a:spcPts val="4"/>
              </a:spcBef>
            </a:pPr>
            <a:r>
              <a:rPr sz="1112" spc="32">
                <a:solidFill>
                  <a:srgbClr val="231F20"/>
                </a:solidFill>
                <a:latin typeface="Arial Unicode MS"/>
                <a:cs typeface="Arial Unicode MS"/>
              </a:rPr>
              <a:t>Mang</a:t>
            </a:r>
            <a:r>
              <a:rPr sz="1112" spc="-46">
                <a:solidFill>
                  <a:srgbClr val="231F20"/>
                </a:solidFill>
                <a:latin typeface="Arial Unicode MS"/>
                <a:cs typeface="Arial Unicode MS"/>
              </a:rPr>
              <a:t> </a:t>
            </a:r>
            <a:r>
              <a:rPr sz="1112" spc="32">
                <a:solidFill>
                  <a:srgbClr val="231F20"/>
                </a:solidFill>
                <a:latin typeface="Arial Unicode MS"/>
                <a:cs typeface="Arial Unicode MS"/>
              </a:rPr>
              <a:t>đến</a:t>
            </a:r>
            <a:r>
              <a:rPr sz="1112" spc="-42">
                <a:solidFill>
                  <a:srgbClr val="231F20"/>
                </a:solidFill>
                <a:latin typeface="Arial Unicode MS"/>
                <a:cs typeface="Arial Unicode MS"/>
              </a:rPr>
              <a:t> </a:t>
            </a:r>
            <a:r>
              <a:rPr sz="1112" spc="28">
                <a:solidFill>
                  <a:srgbClr val="231F20"/>
                </a:solidFill>
                <a:latin typeface="Arial Unicode MS"/>
                <a:cs typeface="Arial Unicode MS"/>
              </a:rPr>
              <a:t>cho</a:t>
            </a:r>
            <a:r>
              <a:rPr sz="1112" spc="-46">
                <a:solidFill>
                  <a:srgbClr val="231F20"/>
                </a:solidFill>
                <a:latin typeface="Arial Unicode MS"/>
                <a:cs typeface="Arial Unicode MS"/>
              </a:rPr>
              <a:t> </a:t>
            </a:r>
            <a:r>
              <a:rPr sz="1112" spc="28">
                <a:solidFill>
                  <a:srgbClr val="231F20"/>
                </a:solidFill>
                <a:latin typeface="Arial Unicode MS"/>
                <a:cs typeface="Arial Unicode MS"/>
              </a:rPr>
              <a:t>khách</a:t>
            </a:r>
            <a:r>
              <a:rPr sz="1112" spc="-46">
                <a:solidFill>
                  <a:srgbClr val="231F20"/>
                </a:solidFill>
                <a:latin typeface="Arial Unicode MS"/>
                <a:cs typeface="Arial Unicode MS"/>
              </a:rPr>
              <a:t> </a:t>
            </a:r>
            <a:r>
              <a:rPr sz="1112" spc="28">
                <a:solidFill>
                  <a:srgbClr val="231F20"/>
                </a:solidFill>
                <a:latin typeface="Arial Unicode MS"/>
                <a:cs typeface="Arial Unicode MS"/>
              </a:rPr>
              <a:t>hàng</a:t>
            </a:r>
            <a:r>
              <a:rPr sz="1112" spc="-42">
                <a:solidFill>
                  <a:srgbClr val="231F20"/>
                </a:solidFill>
                <a:latin typeface="Arial Unicode MS"/>
                <a:cs typeface="Arial Unicode MS"/>
              </a:rPr>
              <a:t> </a:t>
            </a:r>
            <a:r>
              <a:rPr sz="1112" spc="19">
                <a:solidFill>
                  <a:srgbClr val="231F20"/>
                </a:solidFill>
                <a:latin typeface="Arial Unicode MS"/>
                <a:cs typeface="Arial Unicode MS"/>
              </a:rPr>
              <a:t>những</a:t>
            </a:r>
            <a:r>
              <a:rPr sz="1112" spc="-46">
                <a:solidFill>
                  <a:srgbClr val="231F20"/>
                </a:solidFill>
                <a:latin typeface="Arial Unicode MS"/>
                <a:cs typeface="Arial Unicode MS"/>
              </a:rPr>
              <a:t> </a:t>
            </a:r>
            <a:r>
              <a:rPr sz="1112" spc="28">
                <a:solidFill>
                  <a:srgbClr val="231F20"/>
                </a:solidFill>
                <a:latin typeface="Arial Unicode MS"/>
                <a:cs typeface="Arial Unicode MS"/>
              </a:rPr>
              <a:t>dịch</a:t>
            </a:r>
            <a:r>
              <a:rPr sz="1112" spc="-42">
                <a:solidFill>
                  <a:srgbClr val="231F20"/>
                </a:solidFill>
                <a:latin typeface="Arial Unicode MS"/>
                <a:cs typeface="Arial Unicode MS"/>
              </a:rPr>
              <a:t> </a:t>
            </a:r>
            <a:r>
              <a:rPr sz="1112" spc="28">
                <a:solidFill>
                  <a:srgbClr val="231F20"/>
                </a:solidFill>
                <a:latin typeface="Arial Unicode MS"/>
                <a:cs typeface="Arial Unicode MS"/>
              </a:rPr>
              <a:t>vụ,</a:t>
            </a:r>
            <a:r>
              <a:rPr sz="1112" spc="-46">
                <a:solidFill>
                  <a:srgbClr val="231F20"/>
                </a:solidFill>
                <a:latin typeface="Arial Unicode MS"/>
                <a:cs typeface="Arial Unicode MS"/>
              </a:rPr>
              <a:t> </a:t>
            </a:r>
            <a:r>
              <a:rPr sz="1112" spc="19">
                <a:solidFill>
                  <a:srgbClr val="231F20"/>
                </a:solidFill>
                <a:latin typeface="Arial Unicode MS"/>
                <a:cs typeface="Arial Unicode MS"/>
              </a:rPr>
              <a:t>sản</a:t>
            </a:r>
            <a:r>
              <a:rPr sz="1112" spc="-42">
                <a:solidFill>
                  <a:srgbClr val="231F20"/>
                </a:solidFill>
                <a:latin typeface="Arial Unicode MS"/>
                <a:cs typeface="Arial Unicode MS"/>
              </a:rPr>
              <a:t> </a:t>
            </a:r>
            <a:r>
              <a:rPr sz="1112" spc="23">
                <a:solidFill>
                  <a:srgbClr val="231F20"/>
                </a:solidFill>
                <a:latin typeface="Arial Unicode MS"/>
                <a:cs typeface="Arial Unicode MS"/>
              </a:rPr>
              <a:t>phẩm</a:t>
            </a:r>
            <a:r>
              <a:rPr sz="1112" spc="-46">
                <a:solidFill>
                  <a:srgbClr val="231F20"/>
                </a:solidFill>
                <a:latin typeface="Arial Unicode MS"/>
                <a:cs typeface="Arial Unicode MS"/>
              </a:rPr>
              <a:t> </a:t>
            </a:r>
            <a:r>
              <a:rPr sz="1112" spc="28">
                <a:solidFill>
                  <a:srgbClr val="231F20"/>
                </a:solidFill>
                <a:latin typeface="Arial Unicode MS"/>
                <a:cs typeface="Arial Unicode MS"/>
              </a:rPr>
              <a:t>nhanh</a:t>
            </a:r>
            <a:r>
              <a:rPr sz="1112" spc="-42">
                <a:solidFill>
                  <a:srgbClr val="231F20"/>
                </a:solidFill>
                <a:latin typeface="Arial Unicode MS"/>
                <a:cs typeface="Arial Unicode MS"/>
              </a:rPr>
              <a:t> </a:t>
            </a:r>
            <a:r>
              <a:rPr sz="1112" spc="23">
                <a:solidFill>
                  <a:srgbClr val="231F20"/>
                </a:solidFill>
                <a:latin typeface="Arial Unicode MS"/>
                <a:cs typeface="Arial Unicode MS"/>
              </a:rPr>
              <a:t>nhất</a:t>
            </a:r>
            <a:r>
              <a:rPr sz="1112" spc="-46">
                <a:solidFill>
                  <a:srgbClr val="231F20"/>
                </a:solidFill>
                <a:latin typeface="Arial Unicode MS"/>
                <a:cs typeface="Arial Unicode MS"/>
              </a:rPr>
              <a:t> </a:t>
            </a:r>
            <a:r>
              <a:rPr sz="1112" spc="28">
                <a:solidFill>
                  <a:srgbClr val="231F20"/>
                </a:solidFill>
                <a:latin typeface="Arial Unicode MS"/>
                <a:cs typeface="Arial Unicode MS"/>
              </a:rPr>
              <a:t>kịp</a:t>
            </a:r>
            <a:r>
              <a:rPr sz="1112" spc="-42">
                <a:solidFill>
                  <a:srgbClr val="231F20"/>
                </a:solidFill>
                <a:latin typeface="Arial Unicode MS"/>
                <a:cs typeface="Arial Unicode MS"/>
              </a:rPr>
              <a:t> </a:t>
            </a:r>
            <a:r>
              <a:rPr sz="1112" spc="23">
                <a:solidFill>
                  <a:srgbClr val="231F20"/>
                </a:solidFill>
                <a:latin typeface="Arial Unicode MS"/>
                <a:cs typeface="Arial Unicode MS"/>
              </a:rPr>
              <a:t>tiến</a:t>
            </a:r>
            <a:r>
              <a:rPr sz="1112" spc="-46">
                <a:solidFill>
                  <a:srgbClr val="231F20"/>
                </a:solidFill>
                <a:latin typeface="Arial Unicode MS"/>
                <a:cs typeface="Arial Unicode MS"/>
              </a:rPr>
              <a:t> </a:t>
            </a:r>
            <a:r>
              <a:rPr sz="1112" spc="23">
                <a:solidFill>
                  <a:srgbClr val="231F20"/>
                </a:solidFill>
                <a:latin typeface="Arial Unicode MS"/>
                <a:cs typeface="Arial Unicode MS"/>
              </a:rPr>
              <a:t>độ</a:t>
            </a:r>
            <a:r>
              <a:rPr sz="1112" spc="-42">
                <a:solidFill>
                  <a:srgbClr val="231F20"/>
                </a:solidFill>
                <a:latin typeface="Arial Unicode MS"/>
                <a:cs typeface="Arial Unicode MS"/>
              </a:rPr>
              <a:t> </a:t>
            </a:r>
            <a:r>
              <a:rPr sz="1112" spc="28">
                <a:solidFill>
                  <a:srgbClr val="231F20"/>
                </a:solidFill>
                <a:latin typeface="Arial Unicode MS"/>
                <a:cs typeface="Arial Unicode MS"/>
              </a:rPr>
              <a:t>công</a:t>
            </a:r>
            <a:r>
              <a:rPr sz="1112" spc="-46">
                <a:solidFill>
                  <a:srgbClr val="231F20"/>
                </a:solidFill>
                <a:latin typeface="Arial Unicode MS"/>
                <a:cs typeface="Arial Unicode MS"/>
              </a:rPr>
              <a:t> </a:t>
            </a:r>
            <a:r>
              <a:rPr sz="1112" spc="28">
                <a:solidFill>
                  <a:srgbClr val="231F20"/>
                </a:solidFill>
                <a:latin typeface="Arial Unicode MS"/>
                <a:cs typeface="Arial Unicode MS"/>
              </a:rPr>
              <a:t>việc  </a:t>
            </a:r>
            <a:r>
              <a:rPr sz="1112" spc="23">
                <a:solidFill>
                  <a:srgbClr val="231F20"/>
                </a:solidFill>
                <a:latin typeface="Arial Unicode MS"/>
                <a:cs typeface="Arial Unicode MS"/>
              </a:rPr>
              <a:t>với </a:t>
            </a:r>
            <a:r>
              <a:rPr sz="1112" spc="19">
                <a:solidFill>
                  <a:srgbClr val="231F20"/>
                </a:solidFill>
                <a:latin typeface="Arial Unicode MS"/>
                <a:cs typeface="Arial Unicode MS"/>
              </a:rPr>
              <a:t>thái </a:t>
            </a:r>
            <a:r>
              <a:rPr sz="1112" spc="23">
                <a:solidFill>
                  <a:srgbClr val="231F20"/>
                </a:solidFill>
                <a:latin typeface="Arial Unicode MS"/>
                <a:cs typeface="Arial Unicode MS"/>
              </a:rPr>
              <a:t>độ </a:t>
            </a:r>
            <a:r>
              <a:rPr sz="1112" spc="32">
                <a:solidFill>
                  <a:srgbClr val="231F20"/>
                </a:solidFill>
                <a:latin typeface="Arial Unicode MS"/>
                <a:cs typeface="Arial Unicode MS"/>
              </a:rPr>
              <a:t>phục vụ </a:t>
            </a:r>
            <a:r>
              <a:rPr sz="1112" spc="15">
                <a:solidFill>
                  <a:srgbClr val="231F20"/>
                </a:solidFill>
                <a:latin typeface="Arial Unicode MS"/>
                <a:cs typeface="Arial Unicode MS"/>
              </a:rPr>
              <a:t>tận </a:t>
            </a:r>
            <a:r>
              <a:rPr sz="1112" spc="23">
                <a:solidFill>
                  <a:srgbClr val="231F20"/>
                </a:solidFill>
                <a:latin typeface="Arial Unicode MS"/>
                <a:cs typeface="Arial Unicode MS"/>
              </a:rPr>
              <a:t>tâm, </a:t>
            </a:r>
            <a:r>
              <a:rPr sz="1112" spc="32">
                <a:solidFill>
                  <a:srgbClr val="231F20"/>
                </a:solidFill>
                <a:latin typeface="Arial Unicode MS"/>
                <a:cs typeface="Arial Unicode MS"/>
              </a:rPr>
              <a:t>chuyên</a:t>
            </a:r>
            <a:r>
              <a:rPr sz="1112" spc="-61">
                <a:solidFill>
                  <a:srgbClr val="231F20"/>
                </a:solidFill>
                <a:latin typeface="Arial Unicode MS"/>
                <a:cs typeface="Arial Unicode MS"/>
              </a:rPr>
              <a:t> </a:t>
            </a:r>
            <a:r>
              <a:rPr sz="1112" spc="28">
                <a:solidFill>
                  <a:srgbClr val="231F20"/>
                </a:solidFill>
                <a:latin typeface="Arial Unicode MS"/>
                <a:cs typeface="Arial Unicode MS"/>
              </a:rPr>
              <a:t>nghiệp!</a:t>
            </a:r>
            <a:endParaRPr sz="1112">
              <a:latin typeface="Arial Unicode MS"/>
              <a:cs typeface="Arial Unicode MS"/>
            </a:endParaRPr>
          </a:p>
          <a:p>
            <a:pPr>
              <a:spcBef>
                <a:spcPts val="69"/>
              </a:spcBef>
            </a:pPr>
            <a:endParaRPr sz="787">
              <a:latin typeface="Arial Unicode MS"/>
              <a:cs typeface="Arial Unicode MS"/>
            </a:endParaRPr>
          </a:p>
          <a:p>
            <a:pPr marR="161761" algn="r">
              <a:spcBef>
                <a:spcPts val="4"/>
              </a:spcBef>
            </a:pPr>
            <a:r>
              <a:rPr sz="1112" b="1" i="1" spc="19">
                <a:solidFill>
                  <a:srgbClr val="231F20"/>
                </a:solidFill>
                <a:latin typeface="Arial"/>
                <a:cs typeface="Arial"/>
              </a:rPr>
              <a:t>Trân</a:t>
            </a:r>
            <a:r>
              <a:rPr sz="1112" b="1" i="1" spc="15">
                <a:solidFill>
                  <a:srgbClr val="231F20"/>
                </a:solidFill>
                <a:latin typeface="Arial"/>
                <a:cs typeface="Arial"/>
              </a:rPr>
              <a:t> </a:t>
            </a:r>
            <a:r>
              <a:rPr sz="1112" b="1" i="1" spc="19">
                <a:solidFill>
                  <a:srgbClr val="231F20"/>
                </a:solidFill>
                <a:latin typeface="Arial"/>
                <a:cs typeface="Arial"/>
              </a:rPr>
              <a:t>trọng!</a:t>
            </a:r>
            <a:endParaRPr sz="1112">
              <a:latin typeface="Arial"/>
              <a:cs typeface="Arial"/>
            </a:endParaRPr>
          </a:p>
        </p:txBody>
      </p:sp>
      <p:sp>
        <p:nvSpPr>
          <p:cNvPr id="6" name="object 6"/>
          <p:cNvSpPr txBox="1">
            <a:spLocks noGrp="1"/>
          </p:cNvSpPr>
          <p:nvPr>
            <p:ph type="title"/>
          </p:nvPr>
        </p:nvSpPr>
        <p:spPr>
          <a:xfrm>
            <a:off x="756400" y="2728548"/>
            <a:ext cx="1345311" cy="424429"/>
          </a:xfrm>
          <a:prstGeom prst="rect">
            <a:avLst/>
          </a:prstGeom>
        </p:spPr>
        <p:txBody>
          <a:bodyPr vert="horz" wrap="square" lIns="0" tIns="11765" rIns="0" bIns="0" rtlCol="0" anchor="ctr">
            <a:spAutoFit/>
          </a:bodyPr>
          <a:lstStyle/>
          <a:p>
            <a:pPr marL="11765">
              <a:lnSpc>
                <a:spcPct val="100000"/>
              </a:lnSpc>
              <a:spcBef>
                <a:spcPts val="93"/>
              </a:spcBef>
            </a:pPr>
            <a:r>
              <a:rPr u="heavy" spc="-97">
                <a:uFill>
                  <a:solidFill>
                    <a:srgbClr val="5F6060"/>
                  </a:solidFill>
                </a:uFill>
              </a:rPr>
              <a:t>LỜI</a:t>
            </a:r>
            <a:r>
              <a:rPr spc="-162"/>
              <a:t> </a:t>
            </a:r>
            <a:r>
              <a:rPr u="heavy" spc="-28">
                <a:uFill>
                  <a:solidFill>
                    <a:srgbClr val="5F6060"/>
                  </a:solidFill>
                </a:uFill>
              </a:rPr>
              <a:t>K</a:t>
            </a:r>
            <a:r>
              <a:rPr spc="-28"/>
              <a:t>ẾT</a:t>
            </a:r>
          </a:p>
        </p:txBody>
      </p:sp>
      <p:sp>
        <p:nvSpPr>
          <p:cNvPr id="8" name="object 20"/>
          <p:cNvSpPr txBox="1"/>
          <p:nvPr/>
        </p:nvSpPr>
        <p:spPr>
          <a:xfrm>
            <a:off x="5026510" y="9458922"/>
            <a:ext cx="1630792" cy="165768"/>
          </a:xfrm>
          <a:prstGeom prst="rect">
            <a:avLst/>
          </a:prstGeom>
        </p:spPr>
        <p:txBody>
          <a:bodyPr vert="horz" wrap="square" lIns="0" tIns="11765" rIns="0" bIns="0" rtlCol="0">
            <a:spAutoFit/>
          </a:bodyPr>
          <a:lstStyle/>
          <a:p>
            <a:pPr marL="11765">
              <a:spcBef>
                <a:spcPts val="93"/>
              </a:spcBef>
            </a:pPr>
            <a:r>
              <a:rPr lang="vi-VN" sz="1000" b="1">
                <a:solidFill>
                  <a:schemeClr val="accent1"/>
                </a:solidFill>
              </a:rPr>
              <a:t>Global Cashew Links</a:t>
            </a:r>
            <a:endParaRPr sz="926">
              <a:solidFill>
                <a:schemeClr val="accent1"/>
              </a:solidFill>
              <a:latin typeface="Arial"/>
              <a:cs typeface="Arial"/>
            </a:endParaRPr>
          </a:p>
        </p:txBody>
      </p:sp>
    </p:spTree>
    <p:extLst>
      <p:ext uri="{BB962C8B-B14F-4D97-AF65-F5344CB8AC3E}">
        <p14:creationId xmlns:p14="http://schemas.microsoft.com/office/powerpoint/2010/main" val="1318328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584178" y="1369440"/>
            <a:ext cx="4445022" cy="504322"/>
          </a:xfrm>
          <a:prstGeom prst="rect">
            <a:avLst/>
          </a:prstGeom>
        </p:spPr>
        <p:txBody>
          <a:bodyPr vert="horz" wrap="square" lIns="0" tIns="11765" rIns="0" bIns="0" rtlCol="0" anchor="ctr">
            <a:spAutoFit/>
          </a:bodyPr>
          <a:lstStyle/>
          <a:p>
            <a:pPr marL="11765">
              <a:lnSpc>
                <a:spcPct val="100000"/>
              </a:lnSpc>
              <a:spcBef>
                <a:spcPts val="93"/>
              </a:spcBef>
            </a:pPr>
            <a:r>
              <a:rPr sz="3200" spc="-46">
                <a:solidFill>
                  <a:schemeClr val="accent6"/>
                </a:solidFill>
              </a:rPr>
              <a:t>HỢP </a:t>
            </a:r>
            <a:r>
              <a:rPr sz="3200" spc="-19">
                <a:solidFill>
                  <a:schemeClr val="accent6"/>
                </a:solidFill>
              </a:rPr>
              <a:t>ĐỒNG </a:t>
            </a:r>
            <a:r>
              <a:rPr sz="3200" spc="9">
                <a:solidFill>
                  <a:schemeClr val="accent6"/>
                </a:solidFill>
              </a:rPr>
              <a:t>TIÊU</a:t>
            </a:r>
            <a:r>
              <a:rPr sz="3200" spc="-218">
                <a:solidFill>
                  <a:schemeClr val="accent6"/>
                </a:solidFill>
              </a:rPr>
              <a:t> </a:t>
            </a:r>
            <a:r>
              <a:rPr sz="3200" spc="46">
                <a:solidFill>
                  <a:schemeClr val="accent6"/>
                </a:solidFill>
              </a:rPr>
              <a:t>BIỂU</a:t>
            </a:r>
            <a:endParaRPr sz="3200">
              <a:solidFill>
                <a:schemeClr val="accent6"/>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93041"/>
            <a:ext cx="3352800" cy="433891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0316" y="2593041"/>
            <a:ext cx="3617768" cy="4681818"/>
          </a:xfrm>
          <a:prstGeom prst="rect">
            <a:avLst/>
          </a:prstGeom>
        </p:spPr>
      </p:pic>
      <p:sp>
        <p:nvSpPr>
          <p:cNvPr id="15" name="object 20"/>
          <p:cNvSpPr txBox="1"/>
          <p:nvPr/>
        </p:nvSpPr>
        <p:spPr>
          <a:xfrm>
            <a:off x="5026510" y="9458922"/>
            <a:ext cx="1630792" cy="165768"/>
          </a:xfrm>
          <a:prstGeom prst="rect">
            <a:avLst/>
          </a:prstGeom>
        </p:spPr>
        <p:txBody>
          <a:bodyPr vert="horz" wrap="square" lIns="0" tIns="11765" rIns="0" bIns="0" rtlCol="0">
            <a:spAutoFit/>
          </a:bodyPr>
          <a:lstStyle/>
          <a:p>
            <a:pPr marL="11765">
              <a:spcBef>
                <a:spcPts val="93"/>
              </a:spcBef>
            </a:pPr>
            <a:r>
              <a:rPr lang="vi-VN" sz="1000" b="1">
                <a:solidFill>
                  <a:schemeClr val="accent1"/>
                </a:solidFill>
              </a:rPr>
              <a:t>Global Cashew Links</a:t>
            </a:r>
            <a:endParaRPr sz="926">
              <a:solidFill>
                <a:schemeClr val="accent1"/>
              </a:solidFill>
              <a:latin typeface="Arial"/>
              <a:cs typeface="Arial"/>
            </a:endParaRPr>
          </a:p>
        </p:txBody>
      </p:sp>
    </p:spTree>
    <p:extLst>
      <p:ext uri="{BB962C8B-B14F-4D97-AF65-F5344CB8AC3E}">
        <p14:creationId xmlns:p14="http://schemas.microsoft.com/office/powerpoint/2010/main" val="3856952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261" y="1273927"/>
            <a:ext cx="2780090" cy="359776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696" y="1273927"/>
            <a:ext cx="2778722" cy="359599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6037" y="4657059"/>
            <a:ext cx="2548497" cy="3298055"/>
          </a:xfrm>
          <a:prstGeom prst="rect">
            <a:avLst/>
          </a:prstGeom>
        </p:spPr>
      </p:pic>
      <p:sp>
        <p:nvSpPr>
          <p:cNvPr id="19" name="object 20"/>
          <p:cNvSpPr txBox="1"/>
          <p:nvPr/>
        </p:nvSpPr>
        <p:spPr>
          <a:xfrm>
            <a:off x="5026510" y="9458922"/>
            <a:ext cx="1630792" cy="165768"/>
          </a:xfrm>
          <a:prstGeom prst="rect">
            <a:avLst/>
          </a:prstGeom>
        </p:spPr>
        <p:txBody>
          <a:bodyPr vert="horz" wrap="square" lIns="0" tIns="11765" rIns="0" bIns="0" rtlCol="0">
            <a:spAutoFit/>
          </a:bodyPr>
          <a:lstStyle/>
          <a:p>
            <a:pPr marL="11765">
              <a:spcBef>
                <a:spcPts val="93"/>
              </a:spcBef>
            </a:pPr>
            <a:r>
              <a:rPr lang="vi-VN" sz="1000" b="1">
                <a:solidFill>
                  <a:schemeClr val="accent1"/>
                </a:solidFill>
              </a:rPr>
              <a:t>Global Cashew Links</a:t>
            </a:r>
            <a:endParaRPr sz="926">
              <a:solidFill>
                <a:schemeClr val="accent1"/>
              </a:solidFill>
              <a:latin typeface="Arial"/>
              <a:cs typeface="Arial"/>
            </a:endParaRPr>
          </a:p>
        </p:txBody>
      </p:sp>
    </p:spTree>
    <p:extLst>
      <p:ext uri="{BB962C8B-B14F-4D97-AF65-F5344CB8AC3E}">
        <p14:creationId xmlns:p14="http://schemas.microsoft.com/office/powerpoint/2010/main" val="2939626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36" y="523586"/>
            <a:ext cx="2772260" cy="358763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0016" y="523587"/>
            <a:ext cx="2817625" cy="3646339"/>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5879" y="4260024"/>
            <a:ext cx="2910631" cy="3766699"/>
          </a:xfrm>
          <a:prstGeom prst="rect">
            <a:avLst/>
          </a:prstGeom>
        </p:spPr>
      </p:pic>
      <p:sp>
        <p:nvSpPr>
          <p:cNvPr id="18" name="object 20"/>
          <p:cNvSpPr txBox="1"/>
          <p:nvPr/>
        </p:nvSpPr>
        <p:spPr>
          <a:xfrm>
            <a:off x="5026510" y="9458922"/>
            <a:ext cx="1630792" cy="165768"/>
          </a:xfrm>
          <a:prstGeom prst="rect">
            <a:avLst/>
          </a:prstGeom>
        </p:spPr>
        <p:txBody>
          <a:bodyPr vert="horz" wrap="square" lIns="0" tIns="11765" rIns="0" bIns="0" rtlCol="0">
            <a:spAutoFit/>
          </a:bodyPr>
          <a:lstStyle/>
          <a:p>
            <a:pPr marL="11765">
              <a:spcBef>
                <a:spcPts val="93"/>
              </a:spcBef>
            </a:pPr>
            <a:r>
              <a:rPr lang="vi-VN" sz="1000" b="1">
                <a:solidFill>
                  <a:schemeClr val="accent1"/>
                </a:solidFill>
              </a:rPr>
              <a:t>Global Cashew Links</a:t>
            </a:r>
            <a:endParaRPr sz="926">
              <a:solidFill>
                <a:schemeClr val="accent1"/>
              </a:solidFill>
              <a:latin typeface="Arial"/>
              <a:cs typeface="Arial"/>
            </a:endParaRPr>
          </a:p>
        </p:txBody>
      </p:sp>
    </p:spTree>
    <p:extLst>
      <p:ext uri="{BB962C8B-B14F-4D97-AF65-F5344CB8AC3E}">
        <p14:creationId xmlns:p14="http://schemas.microsoft.com/office/powerpoint/2010/main" val="694507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0"/>
          <p:cNvSpPr txBox="1"/>
          <p:nvPr/>
        </p:nvSpPr>
        <p:spPr>
          <a:xfrm>
            <a:off x="5026510" y="9458922"/>
            <a:ext cx="1630792" cy="165768"/>
          </a:xfrm>
          <a:prstGeom prst="rect">
            <a:avLst/>
          </a:prstGeom>
        </p:spPr>
        <p:txBody>
          <a:bodyPr vert="horz" wrap="square" lIns="0" tIns="11765" rIns="0" bIns="0" rtlCol="0">
            <a:spAutoFit/>
          </a:bodyPr>
          <a:lstStyle/>
          <a:p>
            <a:pPr marL="11765">
              <a:spcBef>
                <a:spcPts val="93"/>
              </a:spcBef>
            </a:pPr>
            <a:r>
              <a:rPr lang="vi-VN" sz="1000" b="1">
                <a:solidFill>
                  <a:schemeClr val="accent1"/>
                </a:solidFill>
              </a:rPr>
              <a:t>Global Cashew Links</a:t>
            </a:r>
            <a:endParaRPr sz="926">
              <a:solidFill>
                <a:schemeClr val="accent1"/>
              </a:solidFill>
              <a:latin typeface="Arial"/>
              <a:cs typeface="Aria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443" y="680484"/>
            <a:ext cx="2579968" cy="333878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2039" y="4157490"/>
            <a:ext cx="2604370" cy="3370361"/>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252" y="680484"/>
            <a:ext cx="2603888" cy="3369738"/>
          </a:xfrm>
          <a:prstGeom prst="rect">
            <a:avLst/>
          </a:prstGeom>
        </p:spPr>
      </p:pic>
    </p:spTree>
    <p:extLst>
      <p:ext uri="{BB962C8B-B14F-4D97-AF65-F5344CB8AC3E}">
        <p14:creationId xmlns:p14="http://schemas.microsoft.com/office/powerpoint/2010/main" val="461418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178534"/>
            <a:ext cx="3158654" cy="408767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3454" y="1178534"/>
            <a:ext cx="3096489" cy="400722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9578" y="5206371"/>
            <a:ext cx="2994495" cy="3875229"/>
          </a:xfrm>
          <a:prstGeom prst="rect">
            <a:avLst/>
          </a:prstGeom>
        </p:spPr>
      </p:pic>
      <p:sp>
        <p:nvSpPr>
          <p:cNvPr id="6" name="object 20"/>
          <p:cNvSpPr txBox="1"/>
          <p:nvPr/>
        </p:nvSpPr>
        <p:spPr>
          <a:xfrm>
            <a:off x="5026510" y="9458922"/>
            <a:ext cx="1630792" cy="165768"/>
          </a:xfrm>
          <a:prstGeom prst="rect">
            <a:avLst/>
          </a:prstGeom>
        </p:spPr>
        <p:txBody>
          <a:bodyPr vert="horz" wrap="square" lIns="0" tIns="11765" rIns="0" bIns="0" rtlCol="0">
            <a:spAutoFit/>
          </a:bodyPr>
          <a:lstStyle/>
          <a:p>
            <a:pPr marL="11765">
              <a:spcBef>
                <a:spcPts val="93"/>
              </a:spcBef>
            </a:pPr>
            <a:r>
              <a:rPr lang="vi-VN" sz="1000" b="1">
                <a:solidFill>
                  <a:schemeClr val="accent1"/>
                </a:solidFill>
              </a:rPr>
              <a:t>Global Cashew Links</a:t>
            </a:r>
            <a:endParaRPr sz="926">
              <a:solidFill>
                <a:schemeClr val="accent1"/>
              </a:solidFill>
              <a:latin typeface="Arial"/>
              <a:cs typeface="Arial"/>
            </a:endParaRPr>
          </a:p>
        </p:txBody>
      </p:sp>
    </p:spTree>
    <p:extLst>
      <p:ext uri="{BB962C8B-B14F-4D97-AF65-F5344CB8AC3E}">
        <p14:creationId xmlns:p14="http://schemas.microsoft.com/office/powerpoint/2010/main" val="3813619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0"/>
          <p:cNvSpPr txBox="1"/>
          <p:nvPr/>
        </p:nvSpPr>
        <p:spPr>
          <a:xfrm>
            <a:off x="5026510" y="9458922"/>
            <a:ext cx="1630792" cy="165768"/>
          </a:xfrm>
          <a:prstGeom prst="rect">
            <a:avLst/>
          </a:prstGeom>
        </p:spPr>
        <p:txBody>
          <a:bodyPr vert="horz" wrap="square" lIns="0" tIns="11765" rIns="0" bIns="0" rtlCol="0">
            <a:spAutoFit/>
          </a:bodyPr>
          <a:lstStyle/>
          <a:p>
            <a:pPr marL="11765">
              <a:spcBef>
                <a:spcPts val="93"/>
              </a:spcBef>
            </a:pPr>
            <a:r>
              <a:rPr lang="vi-VN" sz="1000" b="1">
                <a:solidFill>
                  <a:schemeClr val="accent1"/>
                </a:solidFill>
              </a:rPr>
              <a:t>Global Cashew Links</a:t>
            </a:r>
            <a:endParaRPr sz="926">
              <a:solidFill>
                <a:schemeClr val="accent1"/>
              </a:solidFill>
              <a:latin typeface="Arial"/>
              <a:cs typeface="Aria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3818" y="752475"/>
            <a:ext cx="2715056" cy="3513601"/>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303" y="4266076"/>
            <a:ext cx="2950585" cy="381840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035" y="914400"/>
            <a:ext cx="2825461" cy="3467100"/>
          </a:xfrm>
          <a:prstGeom prst="rect">
            <a:avLst/>
          </a:prstGeom>
        </p:spPr>
      </p:pic>
    </p:spTree>
    <p:extLst>
      <p:ext uri="{BB962C8B-B14F-4D97-AF65-F5344CB8AC3E}">
        <p14:creationId xmlns:p14="http://schemas.microsoft.com/office/powerpoint/2010/main" val="316012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89" y="7141443"/>
            <a:ext cx="532948" cy="532948"/>
          </a:xfrm>
          <a:custGeom>
            <a:avLst/>
            <a:gdLst/>
            <a:ahLst/>
            <a:cxnLst/>
            <a:rect l="l" t="t" r="r" b="b"/>
            <a:pathLst>
              <a:path w="575310" h="575309">
                <a:moveTo>
                  <a:pt x="574967" y="0"/>
                </a:moveTo>
                <a:lnTo>
                  <a:pt x="0" y="0"/>
                </a:lnTo>
                <a:lnTo>
                  <a:pt x="0" y="574967"/>
                </a:lnTo>
                <a:lnTo>
                  <a:pt x="574967" y="574967"/>
                </a:lnTo>
                <a:lnTo>
                  <a:pt x="574967" y="0"/>
                </a:lnTo>
                <a:close/>
              </a:path>
            </a:pathLst>
          </a:custGeom>
          <a:solidFill>
            <a:srgbClr val="173019"/>
          </a:solidFill>
        </p:spPr>
        <p:txBody>
          <a:bodyPr wrap="square" lIns="0" tIns="0" rIns="0" bIns="0" rtlCol="0"/>
          <a:lstStyle/>
          <a:p>
            <a:endParaRPr sz="1667"/>
          </a:p>
        </p:txBody>
      </p:sp>
      <p:sp>
        <p:nvSpPr>
          <p:cNvPr id="4" name="object 4"/>
          <p:cNvSpPr/>
          <p:nvPr/>
        </p:nvSpPr>
        <p:spPr>
          <a:xfrm>
            <a:off x="254089" y="8653140"/>
            <a:ext cx="532948" cy="532948"/>
          </a:xfrm>
          <a:custGeom>
            <a:avLst/>
            <a:gdLst/>
            <a:ahLst/>
            <a:cxnLst/>
            <a:rect l="l" t="t" r="r" b="b"/>
            <a:pathLst>
              <a:path w="575310" h="575309">
                <a:moveTo>
                  <a:pt x="574967" y="0"/>
                </a:moveTo>
                <a:lnTo>
                  <a:pt x="0" y="0"/>
                </a:lnTo>
                <a:lnTo>
                  <a:pt x="0" y="574967"/>
                </a:lnTo>
                <a:lnTo>
                  <a:pt x="574967" y="574967"/>
                </a:lnTo>
                <a:lnTo>
                  <a:pt x="574967" y="0"/>
                </a:lnTo>
                <a:close/>
              </a:path>
            </a:pathLst>
          </a:custGeom>
          <a:solidFill>
            <a:srgbClr val="173019"/>
          </a:solidFill>
        </p:spPr>
        <p:txBody>
          <a:bodyPr wrap="square" lIns="0" tIns="0" rIns="0" bIns="0" rtlCol="0"/>
          <a:lstStyle/>
          <a:p>
            <a:endParaRPr sz="1667"/>
          </a:p>
        </p:txBody>
      </p:sp>
      <p:sp>
        <p:nvSpPr>
          <p:cNvPr id="9" name="object 9"/>
          <p:cNvSpPr txBox="1">
            <a:spLocks noGrp="1"/>
          </p:cNvSpPr>
          <p:nvPr>
            <p:ph type="title"/>
          </p:nvPr>
        </p:nvSpPr>
        <p:spPr>
          <a:xfrm>
            <a:off x="395736" y="1507585"/>
            <a:ext cx="1902296" cy="565878"/>
          </a:xfrm>
          <a:prstGeom prst="rect">
            <a:avLst/>
          </a:prstGeom>
        </p:spPr>
        <p:txBody>
          <a:bodyPr vert="horz" wrap="square" lIns="0" tIns="11765" rIns="0" bIns="0" rtlCol="0" anchor="ctr">
            <a:spAutoFit/>
          </a:bodyPr>
          <a:lstStyle/>
          <a:p>
            <a:pPr marL="11765">
              <a:lnSpc>
                <a:spcPct val="100000"/>
              </a:lnSpc>
              <a:spcBef>
                <a:spcPts val="93"/>
              </a:spcBef>
            </a:pPr>
            <a:r>
              <a:rPr spc="-102"/>
              <a:t>LỜI</a:t>
            </a:r>
            <a:r>
              <a:rPr spc="-153"/>
              <a:t> </a:t>
            </a:r>
            <a:r>
              <a:rPr spc="-50"/>
              <a:t>NGỎ</a:t>
            </a:r>
          </a:p>
        </p:txBody>
      </p:sp>
      <p:sp>
        <p:nvSpPr>
          <p:cNvPr id="14" name="object 14"/>
          <p:cNvSpPr/>
          <p:nvPr/>
        </p:nvSpPr>
        <p:spPr>
          <a:xfrm>
            <a:off x="1" y="9632617"/>
            <a:ext cx="6858000" cy="274709"/>
          </a:xfrm>
          <a:custGeom>
            <a:avLst/>
            <a:gdLst/>
            <a:ahLst/>
            <a:cxnLst/>
            <a:rect l="l" t="t" r="r" b="b"/>
            <a:pathLst>
              <a:path w="7560309" h="306704">
                <a:moveTo>
                  <a:pt x="7559992" y="0"/>
                </a:moveTo>
                <a:lnTo>
                  <a:pt x="0" y="0"/>
                </a:lnTo>
                <a:lnTo>
                  <a:pt x="0" y="306374"/>
                </a:lnTo>
                <a:lnTo>
                  <a:pt x="7559992" y="306374"/>
                </a:lnTo>
                <a:lnTo>
                  <a:pt x="7559992" y="0"/>
                </a:lnTo>
                <a:close/>
              </a:path>
            </a:pathLst>
          </a:custGeom>
          <a:solidFill>
            <a:srgbClr val="78BD75"/>
          </a:solidFill>
        </p:spPr>
        <p:txBody>
          <a:bodyPr wrap="square" lIns="0" tIns="0" rIns="0" bIns="0" rtlCol="0"/>
          <a:lstStyle/>
          <a:p>
            <a:endParaRPr sz="1667"/>
          </a:p>
        </p:txBody>
      </p:sp>
      <p:sp>
        <p:nvSpPr>
          <p:cNvPr id="16" name="object 16"/>
          <p:cNvSpPr txBox="1"/>
          <p:nvPr/>
        </p:nvSpPr>
        <p:spPr>
          <a:xfrm>
            <a:off x="567502" y="9457324"/>
            <a:ext cx="1285310" cy="165768"/>
          </a:xfrm>
          <a:prstGeom prst="rect">
            <a:avLst/>
          </a:prstGeom>
        </p:spPr>
        <p:txBody>
          <a:bodyPr vert="horz" wrap="square" lIns="0" tIns="11765" rIns="0" bIns="0" rtlCol="0">
            <a:spAutoFit/>
          </a:bodyPr>
          <a:lstStyle/>
          <a:p>
            <a:pPr marL="11765">
              <a:spcBef>
                <a:spcPts val="93"/>
              </a:spcBef>
            </a:pPr>
            <a:r>
              <a:rPr lang="en-US" sz="1000" b="1" smtClean="0">
                <a:solidFill>
                  <a:schemeClr val="accent1"/>
                </a:solidFill>
              </a:rPr>
              <a:t>GLOBAL CASHEW LINKS</a:t>
            </a:r>
            <a:endParaRPr sz="926">
              <a:solidFill>
                <a:schemeClr val="accent1"/>
              </a:solidFill>
              <a:latin typeface="Arial Unicode MS"/>
              <a:cs typeface="Arial Unicode MS"/>
            </a:endParaRPr>
          </a:p>
        </p:txBody>
      </p:sp>
      <p:grpSp>
        <p:nvGrpSpPr>
          <p:cNvPr id="19" name="object 2"/>
          <p:cNvGrpSpPr/>
          <p:nvPr/>
        </p:nvGrpSpPr>
        <p:grpSpPr>
          <a:xfrm>
            <a:off x="1" y="-8200"/>
            <a:ext cx="6858003" cy="9925051"/>
            <a:chOff x="157265" y="-346346"/>
            <a:chExt cx="7403127" cy="10713965"/>
          </a:xfrm>
        </p:grpSpPr>
        <p:sp>
          <p:nvSpPr>
            <p:cNvPr id="20" name="object 4"/>
            <p:cNvSpPr/>
            <p:nvPr/>
          </p:nvSpPr>
          <p:spPr>
            <a:xfrm rot="5400000">
              <a:off x="2829642" y="-1267096"/>
              <a:ext cx="3809999" cy="5651500"/>
            </a:xfrm>
            <a:custGeom>
              <a:avLst/>
              <a:gdLst/>
              <a:ahLst/>
              <a:cxnLst/>
              <a:rect l="l" t="t" r="r" b="b"/>
              <a:pathLst>
                <a:path w="3810000" h="5651500">
                  <a:moveTo>
                    <a:pt x="3809585" y="0"/>
                  </a:moveTo>
                  <a:lnTo>
                    <a:pt x="0" y="0"/>
                  </a:lnTo>
                  <a:lnTo>
                    <a:pt x="0" y="5651064"/>
                  </a:lnTo>
                  <a:lnTo>
                    <a:pt x="3809585" y="0"/>
                  </a:lnTo>
                  <a:close/>
                </a:path>
              </a:pathLst>
            </a:custGeom>
            <a:solidFill>
              <a:srgbClr val="D0E17F"/>
            </a:solidFill>
          </p:spPr>
          <p:txBody>
            <a:bodyPr wrap="square" lIns="0" tIns="0" rIns="0" bIns="0" rtlCol="0"/>
            <a:lstStyle/>
            <a:p>
              <a:endParaRPr sz="1667"/>
            </a:p>
          </p:txBody>
        </p:sp>
        <p:sp>
          <p:nvSpPr>
            <p:cNvPr id="21" name="object 6"/>
            <p:cNvSpPr/>
            <p:nvPr/>
          </p:nvSpPr>
          <p:spPr>
            <a:xfrm rot="5400000">
              <a:off x="821477" y="7357474"/>
              <a:ext cx="2325370" cy="3653790"/>
            </a:xfrm>
            <a:custGeom>
              <a:avLst/>
              <a:gdLst/>
              <a:ahLst/>
              <a:cxnLst/>
              <a:rect l="l" t="t" r="r" b="b"/>
              <a:pathLst>
                <a:path w="2325370" h="3653790">
                  <a:moveTo>
                    <a:pt x="2325027" y="0"/>
                  </a:moveTo>
                  <a:lnTo>
                    <a:pt x="0" y="3653599"/>
                  </a:lnTo>
                  <a:lnTo>
                    <a:pt x="2325027" y="3653599"/>
                  </a:lnTo>
                  <a:lnTo>
                    <a:pt x="2325027" y="0"/>
                  </a:lnTo>
                  <a:close/>
                </a:path>
              </a:pathLst>
            </a:custGeom>
            <a:solidFill>
              <a:srgbClr val="78BD75"/>
            </a:solidFill>
          </p:spPr>
          <p:txBody>
            <a:bodyPr wrap="square" lIns="0" tIns="0" rIns="0" bIns="0" rtlCol="0"/>
            <a:lstStyle/>
            <a:p>
              <a:endParaRPr sz="1667"/>
            </a:p>
          </p:txBody>
        </p:sp>
        <p:sp>
          <p:nvSpPr>
            <p:cNvPr id="22" name="object 7"/>
            <p:cNvSpPr/>
            <p:nvPr/>
          </p:nvSpPr>
          <p:spPr>
            <a:xfrm>
              <a:off x="7261799" y="7020363"/>
              <a:ext cx="298450" cy="469265"/>
            </a:xfrm>
            <a:custGeom>
              <a:avLst/>
              <a:gdLst/>
              <a:ahLst/>
              <a:cxnLst/>
              <a:rect l="l" t="t" r="r" b="b"/>
              <a:pathLst>
                <a:path w="298450" h="469265">
                  <a:moveTo>
                    <a:pt x="298196" y="0"/>
                  </a:moveTo>
                  <a:lnTo>
                    <a:pt x="0" y="469239"/>
                  </a:lnTo>
                  <a:lnTo>
                    <a:pt x="298196" y="469239"/>
                  </a:lnTo>
                  <a:lnTo>
                    <a:pt x="298196" y="0"/>
                  </a:lnTo>
                  <a:close/>
                </a:path>
              </a:pathLst>
            </a:custGeom>
            <a:solidFill>
              <a:srgbClr val="FFFFFF"/>
            </a:solidFill>
          </p:spPr>
          <p:txBody>
            <a:bodyPr wrap="square" lIns="0" tIns="0" rIns="0" bIns="0" rtlCol="0"/>
            <a:lstStyle/>
            <a:p>
              <a:endParaRPr sz="1667"/>
            </a:p>
          </p:txBody>
        </p:sp>
        <p:sp>
          <p:nvSpPr>
            <p:cNvPr id="23" name="object 8"/>
            <p:cNvSpPr/>
            <p:nvPr/>
          </p:nvSpPr>
          <p:spPr>
            <a:xfrm rot="5400000">
              <a:off x="1046900" y="5511139"/>
              <a:ext cx="3966845" cy="5746115"/>
            </a:xfrm>
            <a:custGeom>
              <a:avLst/>
              <a:gdLst/>
              <a:ahLst/>
              <a:cxnLst/>
              <a:rect l="l" t="t" r="r" b="b"/>
              <a:pathLst>
                <a:path w="3966845" h="5746115">
                  <a:moveTo>
                    <a:pt x="3966458" y="0"/>
                  </a:moveTo>
                  <a:lnTo>
                    <a:pt x="0" y="5745610"/>
                  </a:lnTo>
                  <a:lnTo>
                    <a:pt x="1648777" y="5745610"/>
                  </a:lnTo>
                  <a:lnTo>
                    <a:pt x="3966458" y="2077101"/>
                  </a:lnTo>
                  <a:lnTo>
                    <a:pt x="3966458" y="0"/>
                  </a:lnTo>
                  <a:close/>
                </a:path>
              </a:pathLst>
            </a:custGeom>
            <a:solidFill>
              <a:srgbClr val="D0E17F"/>
            </a:solidFill>
          </p:spPr>
          <p:txBody>
            <a:bodyPr wrap="square" lIns="0" tIns="0" rIns="0" bIns="0" rtlCol="0"/>
            <a:lstStyle/>
            <a:p>
              <a:endParaRPr sz="1667"/>
            </a:p>
          </p:txBody>
        </p:sp>
      </p:grpSp>
      <p:sp>
        <p:nvSpPr>
          <p:cNvPr id="24" name="object 6"/>
          <p:cNvSpPr/>
          <p:nvPr/>
        </p:nvSpPr>
        <p:spPr>
          <a:xfrm rot="16200000">
            <a:off x="4088427" y="-630347"/>
            <a:ext cx="2154143" cy="3384746"/>
          </a:xfrm>
          <a:custGeom>
            <a:avLst/>
            <a:gdLst/>
            <a:ahLst/>
            <a:cxnLst/>
            <a:rect l="l" t="t" r="r" b="b"/>
            <a:pathLst>
              <a:path w="2325370" h="3653790">
                <a:moveTo>
                  <a:pt x="2325027" y="0"/>
                </a:moveTo>
                <a:lnTo>
                  <a:pt x="0" y="3653599"/>
                </a:lnTo>
                <a:lnTo>
                  <a:pt x="2325027" y="3653599"/>
                </a:lnTo>
                <a:lnTo>
                  <a:pt x="2325027" y="0"/>
                </a:lnTo>
                <a:close/>
              </a:path>
            </a:pathLst>
          </a:custGeom>
          <a:solidFill>
            <a:srgbClr val="78BD75"/>
          </a:solidFill>
        </p:spPr>
        <p:txBody>
          <a:bodyPr wrap="square" lIns="0" tIns="0" rIns="0" bIns="0" rtlCol="0"/>
          <a:lstStyle/>
          <a:p>
            <a:endParaRPr sz="1667"/>
          </a:p>
        </p:txBody>
      </p:sp>
      <p:sp>
        <p:nvSpPr>
          <p:cNvPr id="15" name="object 15"/>
          <p:cNvSpPr txBox="1"/>
          <p:nvPr/>
        </p:nvSpPr>
        <p:spPr>
          <a:xfrm>
            <a:off x="212561" y="2794430"/>
            <a:ext cx="6388264" cy="4157567"/>
          </a:xfrm>
          <a:prstGeom prst="rect">
            <a:avLst/>
          </a:prstGeom>
        </p:spPr>
        <p:txBody>
          <a:bodyPr vert="horz" wrap="square" lIns="0" tIns="11765" rIns="0" bIns="0" rtlCol="0">
            <a:spAutoFit/>
          </a:bodyPr>
          <a:lstStyle/>
          <a:p>
            <a:pPr marL="11765" algn="just">
              <a:spcBef>
                <a:spcPts val="93"/>
              </a:spcBef>
            </a:pPr>
            <a:r>
              <a:rPr sz="1100" i="1" spc="-9" dirty="0" err="1">
                <a:solidFill>
                  <a:srgbClr val="D82927"/>
                </a:solidFill>
                <a:latin typeface="Times New Roman" panose="02020603050405020304" pitchFamily="18" charset="0"/>
                <a:cs typeface="Times New Roman" panose="02020603050405020304" pitchFamily="18" charset="0"/>
              </a:rPr>
              <a:t>Kính</a:t>
            </a:r>
            <a:r>
              <a:rPr sz="1100" i="1" spc="-9" dirty="0">
                <a:solidFill>
                  <a:srgbClr val="D82927"/>
                </a:solidFill>
                <a:latin typeface="Times New Roman" panose="02020603050405020304" pitchFamily="18" charset="0"/>
                <a:cs typeface="Times New Roman" panose="02020603050405020304" pitchFamily="18" charset="0"/>
              </a:rPr>
              <a:t> </a:t>
            </a:r>
            <a:r>
              <a:rPr sz="1100" i="1" spc="15" dirty="0" err="1">
                <a:solidFill>
                  <a:srgbClr val="D82927"/>
                </a:solidFill>
                <a:latin typeface="Times New Roman" panose="02020603050405020304" pitchFamily="18" charset="0"/>
                <a:cs typeface="Times New Roman" panose="02020603050405020304" pitchFamily="18" charset="0"/>
              </a:rPr>
              <a:t>gửi</a:t>
            </a:r>
            <a:r>
              <a:rPr sz="1100" i="1" spc="15" dirty="0">
                <a:solidFill>
                  <a:srgbClr val="D82927"/>
                </a:solidFill>
                <a:latin typeface="Times New Roman" panose="02020603050405020304" pitchFamily="18" charset="0"/>
                <a:cs typeface="Times New Roman" panose="02020603050405020304" pitchFamily="18" charset="0"/>
              </a:rPr>
              <a:t> </a:t>
            </a:r>
            <a:r>
              <a:rPr sz="1100" i="1" spc="-42" dirty="0" err="1">
                <a:solidFill>
                  <a:srgbClr val="D82927"/>
                </a:solidFill>
                <a:latin typeface="Times New Roman" panose="02020603050405020304" pitchFamily="18" charset="0"/>
                <a:cs typeface="Times New Roman" panose="02020603050405020304" pitchFamily="18" charset="0"/>
              </a:rPr>
              <a:t>Quý</a:t>
            </a:r>
            <a:r>
              <a:rPr sz="1100" i="1" spc="-42" dirty="0">
                <a:solidFill>
                  <a:srgbClr val="D82927"/>
                </a:solidFill>
                <a:latin typeface="Times New Roman" panose="02020603050405020304" pitchFamily="18" charset="0"/>
                <a:cs typeface="Times New Roman" panose="02020603050405020304" pitchFamily="18" charset="0"/>
              </a:rPr>
              <a:t> </a:t>
            </a:r>
            <a:r>
              <a:rPr sz="1100" i="1" spc="32" dirty="0" err="1">
                <a:solidFill>
                  <a:srgbClr val="D82927"/>
                </a:solidFill>
                <a:latin typeface="Times New Roman" panose="02020603050405020304" pitchFamily="18" charset="0"/>
                <a:cs typeface="Times New Roman" panose="02020603050405020304" pitchFamily="18" charset="0"/>
              </a:rPr>
              <a:t>đối</a:t>
            </a:r>
            <a:r>
              <a:rPr sz="1100" i="1" spc="32" dirty="0">
                <a:solidFill>
                  <a:srgbClr val="D82927"/>
                </a:solidFill>
                <a:latin typeface="Times New Roman" panose="02020603050405020304" pitchFamily="18" charset="0"/>
                <a:cs typeface="Times New Roman" panose="02020603050405020304" pitchFamily="18" charset="0"/>
              </a:rPr>
              <a:t> </a:t>
            </a:r>
            <a:r>
              <a:rPr sz="1100" i="1" spc="32" dirty="0" err="1">
                <a:solidFill>
                  <a:srgbClr val="D82927"/>
                </a:solidFill>
                <a:latin typeface="Times New Roman" panose="02020603050405020304" pitchFamily="18" charset="0"/>
                <a:cs typeface="Times New Roman" panose="02020603050405020304" pitchFamily="18" charset="0"/>
              </a:rPr>
              <a:t>tác</a:t>
            </a:r>
            <a:r>
              <a:rPr sz="1100" i="1" spc="32" dirty="0">
                <a:solidFill>
                  <a:srgbClr val="D82927"/>
                </a:solidFill>
                <a:latin typeface="Times New Roman" panose="02020603050405020304" pitchFamily="18" charset="0"/>
                <a:cs typeface="Times New Roman" panose="02020603050405020304" pitchFamily="18" charset="0"/>
              </a:rPr>
              <a:t> </a:t>
            </a:r>
            <a:r>
              <a:rPr sz="1100" i="1" spc="-19" dirty="0" err="1">
                <a:solidFill>
                  <a:srgbClr val="D82927"/>
                </a:solidFill>
                <a:latin typeface="Times New Roman" panose="02020603050405020304" pitchFamily="18" charset="0"/>
                <a:cs typeface="Times New Roman" panose="02020603050405020304" pitchFamily="18" charset="0"/>
              </a:rPr>
              <a:t>và</a:t>
            </a:r>
            <a:r>
              <a:rPr sz="1100" i="1" spc="-19" dirty="0">
                <a:solidFill>
                  <a:srgbClr val="D82927"/>
                </a:solidFill>
                <a:latin typeface="Times New Roman" panose="02020603050405020304" pitchFamily="18" charset="0"/>
                <a:cs typeface="Times New Roman" panose="02020603050405020304" pitchFamily="18" charset="0"/>
              </a:rPr>
              <a:t> </a:t>
            </a:r>
            <a:r>
              <a:rPr sz="1100" i="1" spc="15" dirty="0" err="1">
                <a:solidFill>
                  <a:srgbClr val="D82927"/>
                </a:solidFill>
                <a:latin typeface="Times New Roman" panose="02020603050405020304" pitchFamily="18" charset="0"/>
                <a:cs typeface="Times New Roman" panose="02020603050405020304" pitchFamily="18" charset="0"/>
              </a:rPr>
              <a:t>khách</a:t>
            </a:r>
            <a:r>
              <a:rPr sz="1100" i="1" spc="15" dirty="0">
                <a:solidFill>
                  <a:srgbClr val="D82927"/>
                </a:solidFill>
                <a:latin typeface="Times New Roman" panose="02020603050405020304" pitchFamily="18" charset="0"/>
                <a:cs typeface="Times New Roman" panose="02020603050405020304" pitchFamily="18" charset="0"/>
              </a:rPr>
              <a:t> </a:t>
            </a:r>
            <a:r>
              <a:rPr sz="1100" i="1" spc="4" dirty="0" err="1">
                <a:solidFill>
                  <a:srgbClr val="D82927"/>
                </a:solidFill>
                <a:latin typeface="Times New Roman" panose="02020603050405020304" pitchFamily="18" charset="0"/>
                <a:cs typeface="Times New Roman" panose="02020603050405020304" pitchFamily="18" charset="0"/>
              </a:rPr>
              <a:t>hàng</a:t>
            </a:r>
            <a:r>
              <a:rPr sz="1100" i="1" spc="4" dirty="0">
                <a:solidFill>
                  <a:srgbClr val="D82927"/>
                </a:solidFill>
                <a:latin typeface="Times New Roman" panose="02020603050405020304" pitchFamily="18" charset="0"/>
                <a:cs typeface="Times New Roman" panose="02020603050405020304" pitchFamily="18" charset="0"/>
              </a:rPr>
              <a:t> </a:t>
            </a:r>
            <a:r>
              <a:rPr sz="1100" i="1" spc="19" dirty="0" err="1">
                <a:solidFill>
                  <a:srgbClr val="D82927"/>
                </a:solidFill>
                <a:latin typeface="Times New Roman" panose="02020603050405020304" pitchFamily="18" charset="0"/>
                <a:cs typeface="Times New Roman" panose="02020603050405020304" pitchFamily="18" charset="0"/>
              </a:rPr>
              <a:t>thân</a:t>
            </a:r>
            <a:r>
              <a:rPr sz="1100" i="1" spc="218" dirty="0">
                <a:solidFill>
                  <a:srgbClr val="D82927"/>
                </a:solidFill>
                <a:latin typeface="Times New Roman" panose="02020603050405020304" pitchFamily="18" charset="0"/>
                <a:cs typeface="Times New Roman" panose="02020603050405020304" pitchFamily="18" charset="0"/>
              </a:rPr>
              <a:t> </a:t>
            </a:r>
            <a:r>
              <a:rPr sz="1100" i="1" spc="15" dirty="0" err="1">
                <a:solidFill>
                  <a:srgbClr val="D82927"/>
                </a:solidFill>
                <a:latin typeface="Times New Roman" panose="02020603050405020304" pitchFamily="18" charset="0"/>
                <a:cs typeface="Times New Roman" panose="02020603050405020304" pitchFamily="18" charset="0"/>
              </a:rPr>
              <a:t>mến</a:t>
            </a:r>
            <a:r>
              <a:rPr sz="1100" i="1" spc="15" dirty="0">
                <a:solidFill>
                  <a:srgbClr val="D82927"/>
                </a:solidFill>
                <a:latin typeface="Times New Roman" panose="02020603050405020304" pitchFamily="18" charset="0"/>
                <a:cs typeface="Times New Roman" panose="02020603050405020304" pitchFamily="18" charset="0"/>
              </a:rPr>
              <a:t>!</a:t>
            </a:r>
            <a:endParaRPr sz="1100" dirty="0">
              <a:latin typeface="Times New Roman" panose="02020603050405020304" pitchFamily="18" charset="0"/>
              <a:cs typeface="Times New Roman" panose="02020603050405020304" pitchFamily="18" charset="0"/>
            </a:endParaRPr>
          </a:p>
          <a:p>
            <a:pPr>
              <a:spcBef>
                <a:spcPts val="28"/>
              </a:spcBef>
            </a:pPr>
            <a:endParaRPr sz="1100" dirty="0">
              <a:latin typeface="Times New Roman" panose="02020603050405020304" pitchFamily="18" charset="0"/>
              <a:cs typeface="Times New Roman" panose="02020603050405020304" pitchFamily="18" charset="0"/>
            </a:endParaRPr>
          </a:p>
          <a:p>
            <a:pPr marL="11765" marR="4706" algn="just">
              <a:lnSpc>
                <a:spcPct val="118100"/>
              </a:lnSpc>
            </a:pPr>
            <a:r>
              <a:rPr sz="1100" spc="-9" dirty="0" err="1">
                <a:solidFill>
                  <a:srgbClr val="414042"/>
                </a:solidFill>
                <a:latin typeface="Times New Roman" panose="02020603050405020304" pitchFamily="18" charset="0"/>
                <a:cs typeface="Times New Roman" panose="02020603050405020304" pitchFamily="18" charset="0"/>
              </a:rPr>
              <a:t>Trước</a:t>
            </a:r>
            <a:r>
              <a:rPr sz="1100" spc="-9" dirty="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hết</a:t>
            </a:r>
            <a:r>
              <a:rPr sz="1100" spc="4" dirty="0">
                <a:solidFill>
                  <a:srgbClr val="414042"/>
                </a:solidFill>
                <a:latin typeface="Times New Roman" panose="02020603050405020304" pitchFamily="18" charset="0"/>
                <a:cs typeface="Times New Roman" panose="02020603050405020304" pitchFamily="18" charset="0"/>
              </a:rPr>
              <a:t>, </a:t>
            </a:r>
            <a:r>
              <a:rPr lang="en-US" sz="1100" b="1" dirty="0">
                <a:latin typeface="Times New Roman" panose="02020603050405020304" pitchFamily="18" charset="0"/>
                <a:cs typeface="Times New Roman" panose="02020603050405020304" pitchFamily="18" charset="0"/>
              </a:rPr>
              <a:t>CÔNG TY TNHH GLOBAL CASHEW LINKS</a:t>
            </a:r>
            <a:r>
              <a:rPr sz="1100" b="1" spc="-55" dirty="0" smtClean="0">
                <a:solidFill>
                  <a:srgbClr val="414042"/>
                </a:solidFill>
                <a:latin typeface="Times New Roman" panose="02020603050405020304" pitchFamily="18" charset="0"/>
                <a:cs typeface="Times New Roman" panose="02020603050405020304" pitchFamily="18" charset="0"/>
              </a:rPr>
              <a:t> </a:t>
            </a:r>
            <a:r>
              <a:rPr sz="1100" spc="23" dirty="0" err="1" smtClean="0">
                <a:solidFill>
                  <a:srgbClr val="414042"/>
                </a:solidFill>
                <a:latin typeface="Times New Roman" panose="02020603050405020304" pitchFamily="18" charset="0"/>
                <a:cs typeface="Times New Roman" panose="02020603050405020304" pitchFamily="18" charset="0"/>
              </a:rPr>
              <a:t>xin</a:t>
            </a:r>
            <a:r>
              <a:rPr sz="1100" spc="23" dirty="0" smtClean="0">
                <a:solidFill>
                  <a:srgbClr val="414042"/>
                </a:solidFill>
                <a:latin typeface="Times New Roman" panose="02020603050405020304" pitchFamily="18" charset="0"/>
                <a:cs typeface="Times New Roman" panose="02020603050405020304" pitchFamily="18" charset="0"/>
              </a:rPr>
              <a:t> </a:t>
            </a:r>
            <a:r>
              <a:rPr sz="1100" spc="9" dirty="0" err="1">
                <a:solidFill>
                  <a:srgbClr val="414042"/>
                </a:solidFill>
                <a:latin typeface="Times New Roman" panose="02020603050405020304" pitchFamily="18" charset="0"/>
                <a:cs typeface="Times New Roman" panose="02020603050405020304" pitchFamily="18" charset="0"/>
              </a:rPr>
              <a:t>gửi</a:t>
            </a:r>
            <a:r>
              <a:rPr sz="1100" spc="9" dirty="0">
                <a:solidFill>
                  <a:srgbClr val="414042"/>
                </a:solidFill>
                <a:latin typeface="Times New Roman" panose="02020603050405020304" pitchFamily="18" charset="0"/>
                <a:cs typeface="Times New Roman" panose="02020603050405020304" pitchFamily="18" charset="0"/>
              </a:rPr>
              <a:t> </a:t>
            </a:r>
            <a:r>
              <a:rPr sz="1100" spc="19" dirty="0" err="1">
                <a:solidFill>
                  <a:srgbClr val="414042"/>
                </a:solidFill>
                <a:latin typeface="Times New Roman" panose="02020603050405020304" pitchFamily="18" charset="0"/>
                <a:cs typeface="Times New Roman" panose="02020603050405020304" pitchFamily="18" charset="0"/>
              </a:rPr>
              <a:t>đến</a:t>
            </a:r>
            <a:r>
              <a:rPr sz="1100" spc="19" dirty="0">
                <a:solidFill>
                  <a:srgbClr val="414042"/>
                </a:solidFill>
                <a:latin typeface="Times New Roman" panose="02020603050405020304" pitchFamily="18" charset="0"/>
                <a:cs typeface="Times New Roman" panose="02020603050405020304" pitchFamily="18" charset="0"/>
              </a:rPr>
              <a:t> </a:t>
            </a:r>
            <a:r>
              <a:rPr sz="1100" spc="-28" dirty="0" err="1">
                <a:solidFill>
                  <a:srgbClr val="414042"/>
                </a:solidFill>
                <a:latin typeface="Times New Roman" panose="02020603050405020304" pitchFamily="18" charset="0"/>
                <a:cs typeface="Times New Roman" panose="02020603050405020304" pitchFamily="18" charset="0"/>
              </a:rPr>
              <a:t>Quý</a:t>
            </a:r>
            <a:r>
              <a:rPr sz="1100" spc="-28" dirty="0">
                <a:solidFill>
                  <a:srgbClr val="414042"/>
                </a:solidFill>
                <a:latin typeface="Times New Roman" panose="02020603050405020304" pitchFamily="18" charset="0"/>
                <a:cs typeface="Times New Roman" panose="02020603050405020304" pitchFamily="18" charset="0"/>
              </a:rPr>
              <a:t> </a:t>
            </a:r>
            <a:r>
              <a:rPr sz="1100" spc="15" dirty="0" err="1">
                <a:solidFill>
                  <a:srgbClr val="414042"/>
                </a:solidFill>
                <a:latin typeface="Times New Roman" panose="02020603050405020304" pitchFamily="18" charset="0"/>
                <a:cs typeface="Times New Roman" panose="02020603050405020304" pitchFamily="18" charset="0"/>
              </a:rPr>
              <a:t>Khách</a:t>
            </a:r>
            <a:r>
              <a:rPr sz="1100" spc="15" dirty="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lời</a:t>
            </a:r>
            <a:r>
              <a:rPr sz="1100" spc="4" dirty="0">
                <a:solidFill>
                  <a:srgbClr val="414042"/>
                </a:solidFill>
                <a:latin typeface="Times New Roman" panose="02020603050405020304" pitchFamily="18" charset="0"/>
                <a:cs typeface="Times New Roman" panose="02020603050405020304" pitchFamily="18" charset="0"/>
              </a:rPr>
              <a:t> </a:t>
            </a:r>
            <a:r>
              <a:rPr sz="1100" spc="23" dirty="0" err="1">
                <a:solidFill>
                  <a:srgbClr val="414042"/>
                </a:solidFill>
                <a:latin typeface="Times New Roman" panose="02020603050405020304" pitchFamily="18" charset="0"/>
                <a:cs typeface="Times New Roman" panose="02020603050405020304" pitchFamily="18" charset="0"/>
              </a:rPr>
              <a:t>chào</a:t>
            </a:r>
            <a:r>
              <a:rPr sz="1100" spc="23" dirty="0">
                <a:solidFill>
                  <a:srgbClr val="414042"/>
                </a:solidFill>
                <a:latin typeface="Times New Roman" panose="02020603050405020304" pitchFamily="18" charset="0"/>
                <a:cs typeface="Times New Roman" panose="02020603050405020304" pitchFamily="18" charset="0"/>
              </a:rPr>
              <a:t> </a:t>
            </a:r>
            <a:r>
              <a:rPr sz="1100" spc="37" dirty="0" err="1">
                <a:solidFill>
                  <a:srgbClr val="414042"/>
                </a:solidFill>
                <a:latin typeface="Times New Roman" panose="02020603050405020304" pitchFamily="18" charset="0"/>
                <a:cs typeface="Times New Roman" panose="02020603050405020304" pitchFamily="18" charset="0"/>
              </a:rPr>
              <a:t>thân</a:t>
            </a:r>
            <a:r>
              <a:rPr sz="1100" spc="37" dirty="0">
                <a:solidFill>
                  <a:srgbClr val="414042"/>
                </a:solidFill>
                <a:latin typeface="Times New Roman" panose="02020603050405020304" pitchFamily="18" charset="0"/>
                <a:cs typeface="Times New Roman" panose="02020603050405020304" pitchFamily="18" charset="0"/>
              </a:rPr>
              <a:t> </a:t>
            </a:r>
            <a:r>
              <a:rPr sz="1100" spc="-9" dirty="0" err="1" smtClean="0">
                <a:solidFill>
                  <a:srgbClr val="414042"/>
                </a:solidFill>
                <a:latin typeface="Times New Roman" panose="02020603050405020304" pitchFamily="18" charset="0"/>
                <a:cs typeface="Times New Roman" panose="02020603050405020304" pitchFamily="18" charset="0"/>
              </a:rPr>
              <a:t>ái</a:t>
            </a:r>
            <a:r>
              <a:rPr sz="1100" spc="-9" dirty="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lời</a:t>
            </a:r>
            <a:r>
              <a:rPr sz="1100" spc="4" dirty="0">
                <a:solidFill>
                  <a:srgbClr val="414042"/>
                </a:solidFill>
                <a:latin typeface="Times New Roman" panose="02020603050405020304" pitchFamily="18" charset="0"/>
                <a:cs typeface="Times New Roman" panose="02020603050405020304" pitchFamily="18" charset="0"/>
              </a:rPr>
              <a:t> </a:t>
            </a:r>
            <a:r>
              <a:rPr sz="1100" spc="28" dirty="0" err="1">
                <a:solidFill>
                  <a:srgbClr val="414042"/>
                </a:solidFill>
                <a:latin typeface="Times New Roman" panose="02020603050405020304" pitchFamily="18" charset="0"/>
                <a:cs typeface="Times New Roman" panose="02020603050405020304" pitchFamily="18" charset="0"/>
              </a:rPr>
              <a:t>chúc</a:t>
            </a:r>
            <a:r>
              <a:rPr sz="1100" spc="28" dirty="0">
                <a:solidFill>
                  <a:srgbClr val="414042"/>
                </a:solidFill>
                <a:latin typeface="Times New Roman" panose="02020603050405020304" pitchFamily="18" charset="0"/>
                <a:cs typeface="Times New Roman" panose="02020603050405020304" pitchFamily="18" charset="0"/>
              </a:rPr>
              <a:t> </a:t>
            </a:r>
            <a:r>
              <a:rPr sz="1100" spc="15" dirty="0" err="1">
                <a:solidFill>
                  <a:srgbClr val="414042"/>
                </a:solidFill>
                <a:latin typeface="Times New Roman" panose="02020603050405020304" pitchFamily="18" charset="0"/>
                <a:cs typeface="Times New Roman" panose="02020603050405020304" pitchFamily="18" charset="0"/>
              </a:rPr>
              <a:t>sức</a:t>
            </a:r>
            <a:r>
              <a:rPr sz="1100" spc="15" dirty="0">
                <a:solidFill>
                  <a:srgbClr val="414042"/>
                </a:solidFill>
                <a:latin typeface="Times New Roman" panose="02020603050405020304" pitchFamily="18" charset="0"/>
                <a:cs typeface="Times New Roman" panose="02020603050405020304" pitchFamily="18" charset="0"/>
              </a:rPr>
              <a:t> </a:t>
            </a:r>
            <a:r>
              <a:rPr sz="1100" spc="19" dirty="0" err="1">
                <a:solidFill>
                  <a:srgbClr val="414042"/>
                </a:solidFill>
                <a:latin typeface="Times New Roman" panose="02020603050405020304" pitchFamily="18" charset="0"/>
                <a:cs typeface="Times New Roman" panose="02020603050405020304" pitchFamily="18" charset="0"/>
              </a:rPr>
              <a:t>khỏe</a:t>
            </a:r>
            <a:r>
              <a:rPr sz="1100" spc="19" dirty="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và</a:t>
            </a:r>
            <a:r>
              <a:rPr sz="1100" spc="-4" dirty="0">
                <a:solidFill>
                  <a:srgbClr val="414042"/>
                </a:solidFill>
                <a:latin typeface="Times New Roman" panose="02020603050405020304" pitchFamily="18" charset="0"/>
                <a:cs typeface="Times New Roman" panose="02020603050405020304" pitchFamily="18" charset="0"/>
              </a:rPr>
              <a:t> </a:t>
            </a:r>
            <a:r>
              <a:rPr sz="1100" spc="28" dirty="0" err="1">
                <a:solidFill>
                  <a:srgbClr val="414042"/>
                </a:solidFill>
                <a:latin typeface="Times New Roman" panose="02020603050405020304" pitchFamily="18" charset="0"/>
                <a:cs typeface="Times New Roman" panose="02020603050405020304" pitchFamily="18" charset="0"/>
              </a:rPr>
              <a:t>thành</a:t>
            </a:r>
            <a:r>
              <a:rPr sz="1100" spc="28" dirty="0">
                <a:solidFill>
                  <a:srgbClr val="414042"/>
                </a:solidFill>
                <a:latin typeface="Times New Roman" panose="02020603050405020304" pitchFamily="18" charset="0"/>
                <a:cs typeface="Times New Roman" panose="02020603050405020304" pitchFamily="18" charset="0"/>
              </a:rPr>
              <a:t> </a:t>
            </a:r>
            <a:r>
              <a:rPr sz="1100" spc="9" dirty="0" err="1">
                <a:solidFill>
                  <a:srgbClr val="414042"/>
                </a:solidFill>
                <a:latin typeface="Times New Roman" panose="02020603050405020304" pitchFamily="18" charset="0"/>
                <a:cs typeface="Times New Roman" panose="02020603050405020304" pitchFamily="18" charset="0"/>
              </a:rPr>
              <a:t>công</a:t>
            </a:r>
            <a:r>
              <a:rPr sz="1100" spc="9" dirty="0">
                <a:solidFill>
                  <a:srgbClr val="414042"/>
                </a:solidFill>
                <a:latin typeface="Times New Roman" panose="02020603050405020304" pitchFamily="18" charset="0"/>
                <a:cs typeface="Times New Roman" panose="02020603050405020304" pitchFamily="18" charset="0"/>
              </a:rPr>
              <a:t>, </a:t>
            </a:r>
            <a:r>
              <a:rPr sz="1100" spc="37" dirty="0" err="1">
                <a:solidFill>
                  <a:srgbClr val="414042"/>
                </a:solidFill>
                <a:latin typeface="Times New Roman" panose="02020603050405020304" pitchFamily="18" charset="0"/>
                <a:cs typeface="Times New Roman" panose="02020603050405020304" pitchFamily="18" charset="0"/>
              </a:rPr>
              <a:t>thịnh</a:t>
            </a:r>
            <a:r>
              <a:rPr sz="1100" spc="204" dirty="0">
                <a:solidFill>
                  <a:srgbClr val="414042"/>
                </a:solidFill>
                <a:latin typeface="Times New Roman" panose="02020603050405020304" pitchFamily="18" charset="0"/>
                <a:cs typeface="Times New Roman" panose="02020603050405020304" pitchFamily="18" charset="0"/>
              </a:rPr>
              <a:t> </a:t>
            </a:r>
            <a:r>
              <a:rPr sz="1100" dirty="0" err="1">
                <a:solidFill>
                  <a:srgbClr val="414042"/>
                </a:solidFill>
                <a:latin typeface="Times New Roman" panose="02020603050405020304" pitchFamily="18" charset="0"/>
                <a:cs typeface="Times New Roman" panose="02020603050405020304" pitchFamily="18" charset="0"/>
              </a:rPr>
              <a:t>vượng</a:t>
            </a:r>
            <a:r>
              <a:rPr sz="1100" dirty="0">
                <a:solidFill>
                  <a:srgbClr val="414042"/>
                </a:solidFill>
                <a:latin typeface="Times New Roman" panose="02020603050405020304" pitchFamily="18" charset="0"/>
                <a:cs typeface="Times New Roman" panose="02020603050405020304" pitchFamily="18" charset="0"/>
              </a:rPr>
              <a:t>.</a:t>
            </a:r>
            <a:endParaRPr sz="1100" dirty="0">
              <a:latin typeface="Times New Roman" panose="02020603050405020304" pitchFamily="18" charset="0"/>
              <a:cs typeface="Times New Roman" panose="02020603050405020304" pitchFamily="18" charset="0"/>
            </a:endParaRPr>
          </a:p>
          <a:p>
            <a:pPr>
              <a:spcBef>
                <a:spcPts val="28"/>
              </a:spcBef>
            </a:pPr>
            <a:endParaRPr sz="1100" dirty="0">
              <a:latin typeface="Times New Roman" panose="02020603050405020304" pitchFamily="18" charset="0"/>
              <a:cs typeface="Times New Roman" panose="02020603050405020304" pitchFamily="18" charset="0"/>
            </a:endParaRPr>
          </a:p>
          <a:p>
            <a:pPr marL="11765" marR="4706">
              <a:lnSpc>
                <a:spcPct val="118100"/>
              </a:lnSpc>
            </a:pPr>
            <a:r>
              <a:rPr lang="en-US" sz="1100" b="1" dirty="0" smtClean="0">
                <a:latin typeface="Times New Roman" panose="02020603050405020304" pitchFamily="18" charset="0"/>
                <a:cs typeface="Times New Roman" panose="02020603050405020304" pitchFamily="18" charset="0"/>
              </a:rPr>
              <a:t>CÔNG TY TNHH GLOBAL CASHEW LINKS </a:t>
            </a:r>
            <a:r>
              <a:rPr sz="1100" spc="-9" dirty="0" err="1" smtClean="0">
                <a:solidFill>
                  <a:srgbClr val="414042"/>
                </a:solidFill>
                <a:latin typeface="Times New Roman" panose="02020603050405020304" pitchFamily="18" charset="0"/>
                <a:cs typeface="Times New Roman" panose="02020603050405020304" pitchFamily="18" charset="0"/>
              </a:rPr>
              <a:t>vừa</a:t>
            </a:r>
            <a:r>
              <a:rPr sz="1100" spc="-9" dirty="0" smtClean="0">
                <a:solidFill>
                  <a:srgbClr val="414042"/>
                </a:solidFill>
                <a:latin typeface="Times New Roman" panose="02020603050405020304" pitchFamily="18" charset="0"/>
                <a:cs typeface="Times New Roman" panose="02020603050405020304" pitchFamily="18" charset="0"/>
              </a:rPr>
              <a:t> </a:t>
            </a:r>
            <a:r>
              <a:rPr sz="1100" spc="19" dirty="0" err="1">
                <a:solidFill>
                  <a:srgbClr val="414042"/>
                </a:solidFill>
                <a:latin typeface="Times New Roman" panose="02020603050405020304" pitchFamily="18" charset="0"/>
                <a:cs typeface="Times New Roman" panose="02020603050405020304" pitchFamily="18" charset="0"/>
              </a:rPr>
              <a:t>sản</a:t>
            </a:r>
            <a:r>
              <a:rPr sz="1100" spc="19" dirty="0">
                <a:solidFill>
                  <a:srgbClr val="414042"/>
                </a:solidFill>
                <a:latin typeface="Times New Roman" panose="02020603050405020304" pitchFamily="18" charset="0"/>
                <a:cs typeface="Times New Roman" panose="02020603050405020304" pitchFamily="18" charset="0"/>
              </a:rPr>
              <a:t> </a:t>
            </a:r>
            <a:r>
              <a:rPr sz="1100" spc="15" dirty="0" err="1">
                <a:solidFill>
                  <a:srgbClr val="414042"/>
                </a:solidFill>
                <a:latin typeface="Times New Roman" panose="02020603050405020304" pitchFamily="18" charset="0"/>
                <a:cs typeface="Times New Roman" panose="02020603050405020304" pitchFamily="18" charset="0"/>
              </a:rPr>
              <a:t>xuất</a:t>
            </a:r>
            <a:r>
              <a:rPr sz="1100" spc="15" dirty="0">
                <a:solidFill>
                  <a:srgbClr val="414042"/>
                </a:solidFill>
                <a:latin typeface="Times New Roman" panose="02020603050405020304" pitchFamily="18" charset="0"/>
                <a:cs typeface="Times New Roman" panose="02020603050405020304" pitchFamily="18" charset="0"/>
              </a:rPr>
              <a:t>, </a:t>
            </a:r>
            <a:r>
              <a:rPr sz="1100" spc="-9" dirty="0" err="1">
                <a:solidFill>
                  <a:srgbClr val="414042"/>
                </a:solidFill>
                <a:latin typeface="Times New Roman" panose="02020603050405020304" pitchFamily="18" charset="0"/>
                <a:cs typeface="Times New Roman" panose="02020603050405020304" pitchFamily="18" charset="0"/>
              </a:rPr>
              <a:t>vừa</a:t>
            </a:r>
            <a:r>
              <a:rPr sz="1100" spc="-9" dirty="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ký</a:t>
            </a:r>
            <a:r>
              <a:rPr sz="1100" spc="4" dirty="0">
                <a:solidFill>
                  <a:srgbClr val="414042"/>
                </a:solidFill>
                <a:latin typeface="Times New Roman" panose="02020603050405020304" pitchFamily="18" charset="0"/>
                <a:cs typeface="Times New Roman" panose="02020603050405020304" pitchFamily="18" charset="0"/>
              </a:rPr>
              <a:t> </a:t>
            </a:r>
            <a:r>
              <a:rPr sz="1100" spc="28" dirty="0" err="1">
                <a:solidFill>
                  <a:srgbClr val="414042"/>
                </a:solidFill>
                <a:latin typeface="Times New Roman" panose="02020603050405020304" pitchFamily="18" charset="0"/>
                <a:cs typeface="Times New Roman" panose="02020603050405020304" pitchFamily="18" charset="0"/>
              </a:rPr>
              <a:t>kết</a:t>
            </a:r>
            <a:r>
              <a:rPr sz="1100" spc="28" dirty="0">
                <a:solidFill>
                  <a:srgbClr val="414042"/>
                </a:solidFill>
                <a:latin typeface="Times New Roman" panose="02020603050405020304" pitchFamily="18" charset="0"/>
                <a:cs typeface="Times New Roman" panose="02020603050405020304" pitchFamily="18" charset="0"/>
              </a:rPr>
              <a:t> </a:t>
            </a:r>
            <a:r>
              <a:rPr sz="1100" spc="28" dirty="0" err="1">
                <a:solidFill>
                  <a:srgbClr val="414042"/>
                </a:solidFill>
                <a:latin typeface="Times New Roman" panose="02020603050405020304" pitchFamily="18" charset="0"/>
                <a:cs typeface="Times New Roman" panose="02020603050405020304" pitchFamily="18" charset="0"/>
              </a:rPr>
              <a:t>kinh</a:t>
            </a:r>
            <a:r>
              <a:rPr sz="1100" spc="28" dirty="0">
                <a:solidFill>
                  <a:srgbClr val="414042"/>
                </a:solidFill>
                <a:latin typeface="Times New Roman" panose="02020603050405020304" pitchFamily="18" charset="0"/>
                <a:cs typeface="Times New Roman" panose="02020603050405020304" pitchFamily="18" charset="0"/>
              </a:rPr>
              <a:t> </a:t>
            </a:r>
            <a:r>
              <a:rPr sz="1100" spc="23" dirty="0" err="1">
                <a:solidFill>
                  <a:srgbClr val="414042"/>
                </a:solidFill>
                <a:latin typeface="Times New Roman" panose="02020603050405020304" pitchFamily="18" charset="0"/>
                <a:cs typeface="Times New Roman" panose="02020603050405020304" pitchFamily="18" charset="0"/>
              </a:rPr>
              <a:t>doanh</a:t>
            </a:r>
            <a:r>
              <a:rPr sz="1100" spc="23" dirty="0">
                <a:solidFill>
                  <a:srgbClr val="414042"/>
                </a:solidFill>
                <a:latin typeface="Times New Roman" panose="02020603050405020304" pitchFamily="18" charset="0"/>
                <a:cs typeface="Times New Roman" panose="02020603050405020304" pitchFamily="18" charset="0"/>
              </a:rPr>
              <a:t> </a:t>
            </a:r>
            <a:r>
              <a:rPr sz="1100" spc="-15" dirty="0" err="1">
                <a:solidFill>
                  <a:srgbClr val="414042"/>
                </a:solidFill>
                <a:latin typeface="Times New Roman" panose="02020603050405020304" pitchFamily="18" charset="0"/>
                <a:cs typeface="Times New Roman" panose="02020603050405020304" pitchFamily="18" charset="0"/>
              </a:rPr>
              <a:t>với</a:t>
            </a:r>
            <a:r>
              <a:rPr sz="1100" spc="-15" dirty="0">
                <a:solidFill>
                  <a:srgbClr val="414042"/>
                </a:solidFill>
                <a:latin typeface="Times New Roman" panose="02020603050405020304" pitchFamily="18" charset="0"/>
                <a:cs typeface="Times New Roman" panose="02020603050405020304" pitchFamily="18" charset="0"/>
              </a:rPr>
              <a:t> </a:t>
            </a:r>
            <a:r>
              <a:rPr sz="1100" spc="19" dirty="0" err="1">
                <a:solidFill>
                  <a:srgbClr val="414042"/>
                </a:solidFill>
                <a:latin typeface="Times New Roman" panose="02020603050405020304" pitchFamily="18" charset="0"/>
                <a:cs typeface="Times New Roman" panose="02020603050405020304" pitchFamily="18" charset="0"/>
              </a:rPr>
              <a:t>nhiều</a:t>
            </a:r>
            <a:r>
              <a:rPr sz="1100" spc="19" dirty="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đơn</a:t>
            </a:r>
            <a:r>
              <a:rPr sz="1100" spc="-4" dirty="0">
                <a:solidFill>
                  <a:srgbClr val="414042"/>
                </a:solidFill>
                <a:latin typeface="Times New Roman" panose="02020603050405020304" pitchFamily="18" charset="0"/>
                <a:cs typeface="Times New Roman" panose="02020603050405020304" pitchFamily="18" charset="0"/>
              </a:rPr>
              <a:t> </a:t>
            </a:r>
            <a:r>
              <a:rPr sz="1100" spc="15" dirty="0" err="1">
                <a:solidFill>
                  <a:srgbClr val="414042"/>
                </a:solidFill>
                <a:latin typeface="Times New Roman" panose="02020603050405020304" pitchFamily="18" charset="0"/>
                <a:cs typeface="Times New Roman" panose="02020603050405020304" pitchFamily="18" charset="0"/>
              </a:rPr>
              <a:t>vị</a:t>
            </a:r>
            <a:r>
              <a:rPr sz="1100" spc="15" dirty="0">
                <a:solidFill>
                  <a:srgbClr val="414042"/>
                </a:solidFill>
                <a:latin typeface="Times New Roman" panose="02020603050405020304" pitchFamily="18" charset="0"/>
                <a:cs typeface="Times New Roman" panose="02020603050405020304" pitchFamily="18" charset="0"/>
              </a:rPr>
              <a:t>. </a:t>
            </a:r>
            <a:r>
              <a:rPr sz="1100" spc="19" dirty="0" err="1">
                <a:solidFill>
                  <a:srgbClr val="414042"/>
                </a:solidFill>
                <a:latin typeface="Times New Roman" panose="02020603050405020304" pitchFamily="18" charset="0"/>
                <a:cs typeface="Times New Roman" panose="02020603050405020304" pitchFamily="18" charset="0"/>
              </a:rPr>
              <a:t>Hằng</a:t>
            </a:r>
            <a:r>
              <a:rPr sz="1100" spc="19" dirty="0">
                <a:solidFill>
                  <a:srgbClr val="414042"/>
                </a:solidFill>
                <a:latin typeface="Times New Roman" panose="02020603050405020304" pitchFamily="18" charset="0"/>
                <a:cs typeface="Times New Roman" panose="02020603050405020304" pitchFamily="18" charset="0"/>
              </a:rPr>
              <a:t> </a:t>
            </a:r>
            <a:r>
              <a:rPr sz="1100" spc="28" dirty="0" err="1">
                <a:solidFill>
                  <a:srgbClr val="414042"/>
                </a:solidFill>
                <a:latin typeface="Times New Roman" panose="02020603050405020304" pitchFamily="18" charset="0"/>
                <a:cs typeface="Times New Roman" panose="02020603050405020304" pitchFamily="18" charset="0"/>
              </a:rPr>
              <a:t>năm</a:t>
            </a:r>
            <a:r>
              <a:rPr sz="1100" spc="28" dirty="0">
                <a:solidFill>
                  <a:srgbClr val="414042"/>
                </a:solidFill>
                <a:latin typeface="Times New Roman" panose="02020603050405020304" pitchFamily="18" charset="0"/>
                <a:cs typeface="Times New Roman" panose="02020603050405020304" pitchFamily="18" charset="0"/>
              </a:rPr>
              <a:t> </a:t>
            </a:r>
            <a:r>
              <a:rPr sz="1100" spc="32" dirty="0" err="1" smtClean="0">
                <a:solidFill>
                  <a:srgbClr val="414042"/>
                </a:solidFill>
                <a:latin typeface="Times New Roman" panose="02020603050405020304" pitchFamily="18" charset="0"/>
                <a:cs typeface="Times New Roman" panose="02020603050405020304" pitchFamily="18" charset="0"/>
              </a:rPr>
              <a:t>chúng</a:t>
            </a:r>
            <a:r>
              <a:rPr sz="1100" spc="32" dirty="0" smtClean="0">
                <a:solidFill>
                  <a:srgbClr val="414042"/>
                </a:solidFill>
                <a:latin typeface="Times New Roman" panose="02020603050405020304" pitchFamily="18" charset="0"/>
                <a:cs typeface="Times New Roman" panose="02020603050405020304" pitchFamily="18" charset="0"/>
              </a:rPr>
              <a:t> </a:t>
            </a:r>
            <a:r>
              <a:rPr sz="1100" spc="46" dirty="0" err="1">
                <a:solidFill>
                  <a:srgbClr val="414042"/>
                </a:solidFill>
                <a:latin typeface="Times New Roman" panose="02020603050405020304" pitchFamily="18" charset="0"/>
                <a:cs typeface="Times New Roman" panose="02020603050405020304" pitchFamily="18" charset="0"/>
              </a:rPr>
              <a:t>tôi</a:t>
            </a:r>
            <a:r>
              <a:rPr sz="1100" spc="46" dirty="0">
                <a:solidFill>
                  <a:srgbClr val="414042"/>
                </a:solidFill>
                <a:latin typeface="Times New Roman" panose="02020603050405020304" pitchFamily="18" charset="0"/>
                <a:cs typeface="Times New Roman" panose="02020603050405020304" pitchFamily="18" charset="0"/>
              </a:rPr>
              <a:t> </a:t>
            </a:r>
            <a:r>
              <a:rPr sz="1100" spc="23" dirty="0" err="1">
                <a:solidFill>
                  <a:srgbClr val="414042"/>
                </a:solidFill>
                <a:latin typeface="Times New Roman" panose="02020603050405020304" pitchFamily="18" charset="0"/>
                <a:cs typeface="Times New Roman" panose="02020603050405020304" pitchFamily="18" charset="0"/>
              </a:rPr>
              <a:t>cung</a:t>
            </a:r>
            <a:r>
              <a:rPr sz="1100" spc="23" dirty="0">
                <a:solidFill>
                  <a:srgbClr val="414042"/>
                </a:solidFill>
                <a:latin typeface="Times New Roman" panose="02020603050405020304" pitchFamily="18" charset="0"/>
                <a:cs typeface="Times New Roman" panose="02020603050405020304" pitchFamily="18" charset="0"/>
              </a:rPr>
              <a:t> </a:t>
            </a:r>
            <a:r>
              <a:rPr sz="1100" spc="23" dirty="0" err="1">
                <a:solidFill>
                  <a:srgbClr val="414042"/>
                </a:solidFill>
                <a:latin typeface="Times New Roman" panose="02020603050405020304" pitchFamily="18" charset="0"/>
                <a:cs typeface="Times New Roman" panose="02020603050405020304" pitchFamily="18" charset="0"/>
              </a:rPr>
              <a:t>cấp</a:t>
            </a:r>
            <a:r>
              <a:rPr sz="1100" spc="23" dirty="0">
                <a:solidFill>
                  <a:srgbClr val="414042"/>
                </a:solidFill>
                <a:latin typeface="Times New Roman" panose="02020603050405020304" pitchFamily="18" charset="0"/>
                <a:cs typeface="Times New Roman" panose="02020603050405020304" pitchFamily="18" charset="0"/>
              </a:rPr>
              <a:t> </a:t>
            </a:r>
            <a:r>
              <a:rPr sz="1100" spc="28" dirty="0" err="1">
                <a:solidFill>
                  <a:srgbClr val="414042"/>
                </a:solidFill>
                <a:latin typeface="Times New Roman" panose="02020603050405020304" pitchFamily="18" charset="0"/>
                <a:cs typeface="Times New Roman" panose="02020603050405020304" pitchFamily="18" charset="0"/>
              </a:rPr>
              <a:t>cho</a:t>
            </a:r>
            <a:r>
              <a:rPr sz="1100" spc="28" dirty="0">
                <a:solidFill>
                  <a:srgbClr val="414042"/>
                </a:solidFill>
                <a:latin typeface="Times New Roman" panose="02020603050405020304" pitchFamily="18" charset="0"/>
                <a:cs typeface="Times New Roman" panose="02020603050405020304" pitchFamily="18" charset="0"/>
              </a:rPr>
              <a:t> </a:t>
            </a:r>
            <a:r>
              <a:rPr sz="1100" dirty="0" err="1">
                <a:solidFill>
                  <a:srgbClr val="414042"/>
                </a:solidFill>
                <a:latin typeface="Times New Roman" panose="02020603050405020304" pitchFamily="18" charset="0"/>
                <a:cs typeface="Times New Roman" panose="02020603050405020304" pitchFamily="18" charset="0"/>
              </a:rPr>
              <a:t>người</a:t>
            </a:r>
            <a:r>
              <a:rPr sz="1100" dirty="0">
                <a:solidFill>
                  <a:srgbClr val="414042"/>
                </a:solidFill>
                <a:latin typeface="Times New Roman" panose="02020603050405020304" pitchFamily="18" charset="0"/>
                <a:cs typeface="Times New Roman" panose="02020603050405020304" pitchFamily="18" charset="0"/>
              </a:rPr>
              <a:t> </a:t>
            </a:r>
            <a:r>
              <a:rPr sz="1100" spc="32" dirty="0" err="1">
                <a:solidFill>
                  <a:srgbClr val="414042"/>
                </a:solidFill>
                <a:latin typeface="Times New Roman" panose="02020603050405020304" pitchFamily="18" charset="0"/>
                <a:cs typeface="Times New Roman" panose="02020603050405020304" pitchFamily="18" charset="0"/>
              </a:rPr>
              <a:t>tiêu</a:t>
            </a:r>
            <a:r>
              <a:rPr sz="1100" spc="32" dirty="0">
                <a:solidFill>
                  <a:srgbClr val="414042"/>
                </a:solidFill>
                <a:latin typeface="Times New Roman" panose="02020603050405020304" pitchFamily="18" charset="0"/>
                <a:cs typeface="Times New Roman" panose="02020603050405020304" pitchFamily="18" charset="0"/>
              </a:rPr>
              <a:t> </a:t>
            </a:r>
            <a:r>
              <a:rPr sz="1100" spc="4" dirty="0" err="1" smtClean="0">
                <a:solidFill>
                  <a:srgbClr val="414042"/>
                </a:solidFill>
                <a:latin typeface="Times New Roman" panose="02020603050405020304" pitchFamily="18" charset="0"/>
                <a:cs typeface="Times New Roman" panose="02020603050405020304" pitchFamily="18" charset="0"/>
              </a:rPr>
              <a:t>dùng</a:t>
            </a:r>
            <a:r>
              <a:rPr lang="vi-VN" sz="1100" spc="4" dirty="0" smtClean="0">
                <a:solidFill>
                  <a:srgbClr val="414042"/>
                </a:solidFill>
                <a:latin typeface="Times New Roman" panose="02020603050405020304" pitchFamily="18" charset="0"/>
                <a:cs typeface="Times New Roman" panose="02020603050405020304" pitchFamily="18" charset="0"/>
              </a:rPr>
              <a:t> </a:t>
            </a:r>
            <a:r>
              <a:rPr sz="1100" spc="32" dirty="0" err="1" smtClean="0">
                <a:solidFill>
                  <a:srgbClr val="414042"/>
                </a:solidFill>
                <a:latin typeface="Times New Roman" panose="02020603050405020304" pitchFamily="18" charset="0"/>
                <a:cs typeface="Times New Roman" panose="02020603050405020304" pitchFamily="18" charset="0"/>
              </a:rPr>
              <a:t>số</a:t>
            </a:r>
            <a:r>
              <a:rPr sz="1100" spc="32" dirty="0" smtClean="0">
                <a:solidFill>
                  <a:srgbClr val="414042"/>
                </a:solidFill>
                <a:latin typeface="Times New Roman" panose="02020603050405020304" pitchFamily="18" charset="0"/>
                <a:cs typeface="Times New Roman" panose="02020603050405020304" pitchFamily="18" charset="0"/>
              </a:rPr>
              <a:t> </a:t>
            </a:r>
            <a:r>
              <a:rPr sz="1100" dirty="0" err="1">
                <a:solidFill>
                  <a:srgbClr val="414042"/>
                </a:solidFill>
                <a:latin typeface="Times New Roman" panose="02020603050405020304" pitchFamily="18" charset="0"/>
                <a:cs typeface="Times New Roman" panose="02020603050405020304" pitchFamily="18" charset="0"/>
              </a:rPr>
              <a:t>lượng</a:t>
            </a:r>
            <a:r>
              <a:rPr sz="1100" dirty="0">
                <a:solidFill>
                  <a:srgbClr val="414042"/>
                </a:solidFill>
                <a:latin typeface="Times New Roman" panose="02020603050405020304" pitchFamily="18" charset="0"/>
                <a:cs typeface="Times New Roman" panose="02020603050405020304" pitchFamily="18" charset="0"/>
              </a:rPr>
              <a:t> </a:t>
            </a:r>
            <a:r>
              <a:rPr sz="1100" spc="-4" dirty="0" err="1" smtClean="0">
                <a:solidFill>
                  <a:srgbClr val="414042"/>
                </a:solidFill>
                <a:latin typeface="Times New Roman" panose="02020603050405020304" pitchFamily="18" charset="0"/>
                <a:cs typeface="Times New Roman" panose="02020603050405020304" pitchFamily="18" charset="0"/>
              </a:rPr>
              <a:t>lớn</a:t>
            </a:r>
            <a:r>
              <a:rPr sz="1100" spc="37" dirty="0" smtClean="0">
                <a:solidFill>
                  <a:srgbClr val="414042"/>
                </a:solidFill>
                <a:latin typeface="Times New Roman" panose="02020603050405020304" pitchFamily="18" charset="0"/>
                <a:cs typeface="Times New Roman" panose="02020603050405020304" pitchFamily="18" charset="0"/>
              </a:rPr>
              <a:t>.</a:t>
            </a:r>
            <a:r>
              <a:rPr lang="vi-VN" sz="1100" dirty="0" smtClean="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C</a:t>
            </a:r>
            <a:r>
              <a:rPr lang="vi-VN" sz="1100" dirty="0" smtClean="0">
                <a:latin typeface="Times New Roman" panose="02020603050405020304" pitchFamily="18" charset="0"/>
                <a:cs typeface="Times New Roman" panose="02020603050405020304" pitchFamily="18" charset="0"/>
              </a:rPr>
              <a:t>ác </a:t>
            </a:r>
            <a:r>
              <a:rPr lang="vi-VN" sz="1100" dirty="0" smtClean="0">
                <a:latin typeface="Times New Roman" panose="02020603050405020304" pitchFamily="18" charset="0"/>
                <a:cs typeface="Times New Roman" panose="02020603050405020304" pitchFamily="18" charset="0"/>
              </a:rPr>
              <a:t>mặt hàng nông sản như nhân điều, tiêu, ớt, hành, tỏi…</a:t>
            </a:r>
            <a:endParaRPr sz="1100" dirty="0">
              <a:latin typeface="Times New Roman" panose="02020603050405020304" pitchFamily="18" charset="0"/>
              <a:cs typeface="Times New Roman" panose="02020603050405020304" pitchFamily="18" charset="0"/>
            </a:endParaRPr>
          </a:p>
          <a:p>
            <a:pPr>
              <a:spcBef>
                <a:spcPts val="32"/>
              </a:spcBef>
            </a:pPr>
            <a:endParaRPr sz="1100" dirty="0">
              <a:latin typeface="Times New Roman" panose="02020603050405020304" pitchFamily="18" charset="0"/>
              <a:cs typeface="Times New Roman" panose="02020603050405020304" pitchFamily="18" charset="0"/>
            </a:endParaRPr>
          </a:p>
          <a:p>
            <a:pPr marL="11765" marR="5294" algn="just">
              <a:lnSpc>
                <a:spcPct val="118100"/>
              </a:lnSpc>
            </a:pPr>
            <a:r>
              <a:rPr sz="1100" spc="-23" dirty="0" err="1">
                <a:solidFill>
                  <a:srgbClr val="414042"/>
                </a:solidFill>
                <a:latin typeface="Times New Roman" panose="02020603050405020304" pitchFamily="18" charset="0"/>
                <a:cs typeface="Times New Roman" panose="02020603050405020304" pitchFamily="18" charset="0"/>
              </a:rPr>
              <a:t>Với</a:t>
            </a:r>
            <a:r>
              <a:rPr sz="1100" spc="-23" dirty="0">
                <a:solidFill>
                  <a:srgbClr val="414042"/>
                </a:solidFill>
                <a:latin typeface="Times New Roman" panose="02020603050405020304" pitchFamily="18" charset="0"/>
                <a:cs typeface="Times New Roman" panose="02020603050405020304" pitchFamily="18" charset="0"/>
              </a:rPr>
              <a:t> </a:t>
            </a:r>
            <a:r>
              <a:rPr sz="1100" dirty="0" err="1">
                <a:solidFill>
                  <a:srgbClr val="414042"/>
                </a:solidFill>
                <a:latin typeface="Times New Roman" panose="02020603050405020304" pitchFamily="18" charset="0"/>
                <a:cs typeface="Times New Roman" panose="02020603050405020304" pitchFamily="18" charset="0"/>
              </a:rPr>
              <a:t>phương</a:t>
            </a:r>
            <a:r>
              <a:rPr sz="1100" dirty="0">
                <a:solidFill>
                  <a:srgbClr val="414042"/>
                </a:solidFill>
                <a:latin typeface="Times New Roman" panose="02020603050405020304" pitchFamily="18" charset="0"/>
                <a:cs typeface="Times New Roman" panose="02020603050405020304" pitchFamily="18" charset="0"/>
              </a:rPr>
              <a:t> </a:t>
            </a:r>
            <a:r>
              <a:rPr sz="1100" spc="32" dirty="0" err="1">
                <a:solidFill>
                  <a:srgbClr val="414042"/>
                </a:solidFill>
                <a:latin typeface="Times New Roman" panose="02020603050405020304" pitchFamily="18" charset="0"/>
                <a:cs typeface="Times New Roman" panose="02020603050405020304" pitchFamily="18" charset="0"/>
              </a:rPr>
              <a:t>châm</a:t>
            </a:r>
            <a:r>
              <a:rPr sz="1100" spc="32" dirty="0">
                <a:solidFill>
                  <a:srgbClr val="414042"/>
                </a:solidFill>
                <a:latin typeface="Times New Roman" panose="02020603050405020304" pitchFamily="18" charset="0"/>
                <a:cs typeface="Times New Roman" panose="02020603050405020304" pitchFamily="18" charset="0"/>
              </a:rPr>
              <a:t> </a:t>
            </a:r>
            <a:r>
              <a:rPr sz="1100" spc="9" dirty="0">
                <a:solidFill>
                  <a:srgbClr val="414042"/>
                </a:solidFill>
                <a:latin typeface="Times New Roman" panose="02020603050405020304" pitchFamily="18" charset="0"/>
                <a:cs typeface="Times New Roman" panose="02020603050405020304" pitchFamily="18" charset="0"/>
              </a:rPr>
              <a:t>“</a:t>
            </a:r>
            <a:r>
              <a:rPr sz="1100" spc="9" dirty="0" err="1">
                <a:solidFill>
                  <a:srgbClr val="D82927"/>
                </a:solidFill>
                <a:latin typeface="Times New Roman" panose="02020603050405020304" pitchFamily="18" charset="0"/>
                <a:cs typeface="Times New Roman" panose="02020603050405020304" pitchFamily="18" charset="0"/>
              </a:rPr>
              <a:t>Cố</a:t>
            </a:r>
            <a:r>
              <a:rPr sz="1100" spc="9" dirty="0">
                <a:solidFill>
                  <a:srgbClr val="D82927"/>
                </a:solidFill>
                <a:latin typeface="Times New Roman" panose="02020603050405020304" pitchFamily="18" charset="0"/>
                <a:cs typeface="Times New Roman" panose="02020603050405020304" pitchFamily="18" charset="0"/>
              </a:rPr>
              <a:t> </a:t>
            </a:r>
            <a:r>
              <a:rPr sz="1100" spc="19" dirty="0" err="1">
                <a:solidFill>
                  <a:srgbClr val="D82927"/>
                </a:solidFill>
                <a:latin typeface="Times New Roman" panose="02020603050405020304" pitchFamily="18" charset="0"/>
                <a:cs typeface="Times New Roman" panose="02020603050405020304" pitchFamily="18" charset="0"/>
              </a:rPr>
              <a:t>gắng</a:t>
            </a:r>
            <a:r>
              <a:rPr sz="1100" spc="19" dirty="0">
                <a:solidFill>
                  <a:srgbClr val="D82927"/>
                </a:solidFill>
                <a:latin typeface="Times New Roman" panose="02020603050405020304" pitchFamily="18" charset="0"/>
                <a:cs typeface="Times New Roman" panose="02020603050405020304" pitchFamily="18" charset="0"/>
              </a:rPr>
              <a:t> </a:t>
            </a:r>
            <a:r>
              <a:rPr sz="1100" spc="-15" dirty="0" err="1">
                <a:solidFill>
                  <a:srgbClr val="D82927"/>
                </a:solidFill>
                <a:latin typeface="Times New Roman" panose="02020603050405020304" pitchFamily="18" charset="0"/>
                <a:cs typeface="Times New Roman" panose="02020603050405020304" pitchFamily="18" charset="0"/>
              </a:rPr>
              <a:t>hơn</a:t>
            </a:r>
            <a:r>
              <a:rPr sz="1100" spc="-15" dirty="0">
                <a:solidFill>
                  <a:srgbClr val="D82927"/>
                </a:solidFill>
                <a:latin typeface="Times New Roman" panose="02020603050405020304" pitchFamily="18" charset="0"/>
                <a:cs typeface="Times New Roman" panose="02020603050405020304" pitchFamily="18" charset="0"/>
              </a:rPr>
              <a:t> </a:t>
            </a:r>
            <a:r>
              <a:rPr sz="1100" spc="-19" dirty="0" err="1">
                <a:solidFill>
                  <a:srgbClr val="D82927"/>
                </a:solidFill>
                <a:latin typeface="Times New Roman" panose="02020603050405020304" pitchFamily="18" charset="0"/>
                <a:cs typeface="Times New Roman" panose="02020603050405020304" pitchFamily="18" charset="0"/>
              </a:rPr>
              <a:t>nữa</a:t>
            </a:r>
            <a:r>
              <a:rPr sz="1100" spc="-19" dirty="0">
                <a:solidFill>
                  <a:srgbClr val="D82927"/>
                </a:solidFill>
                <a:latin typeface="Times New Roman" panose="02020603050405020304" pitchFamily="18" charset="0"/>
                <a:cs typeface="Times New Roman" panose="02020603050405020304" pitchFamily="18" charset="0"/>
              </a:rPr>
              <a:t>, </a:t>
            </a:r>
            <a:r>
              <a:rPr sz="1100" spc="37" dirty="0" err="1">
                <a:solidFill>
                  <a:srgbClr val="D82927"/>
                </a:solidFill>
                <a:latin typeface="Times New Roman" panose="02020603050405020304" pitchFamily="18" charset="0"/>
                <a:cs typeface="Times New Roman" panose="02020603050405020304" pitchFamily="18" charset="0"/>
              </a:rPr>
              <a:t>làm</a:t>
            </a:r>
            <a:r>
              <a:rPr sz="1100" spc="37" dirty="0">
                <a:solidFill>
                  <a:srgbClr val="D82927"/>
                </a:solidFill>
                <a:latin typeface="Times New Roman" panose="02020603050405020304" pitchFamily="18" charset="0"/>
                <a:cs typeface="Times New Roman" panose="02020603050405020304" pitchFamily="18" charset="0"/>
              </a:rPr>
              <a:t> </a:t>
            </a:r>
            <a:r>
              <a:rPr sz="1100" spc="55" dirty="0" err="1">
                <a:solidFill>
                  <a:srgbClr val="D82927"/>
                </a:solidFill>
                <a:latin typeface="Times New Roman" panose="02020603050405020304" pitchFamily="18" charset="0"/>
                <a:cs typeface="Times New Roman" panose="02020603050405020304" pitchFamily="18" charset="0"/>
              </a:rPr>
              <a:t>tốt</a:t>
            </a:r>
            <a:r>
              <a:rPr sz="1100" spc="55" dirty="0">
                <a:solidFill>
                  <a:srgbClr val="D82927"/>
                </a:solidFill>
                <a:latin typeface="Times New Roman" panose="02020603050405020304" pitchFamily="18" charset="0"/>
                <a:cs typeface="Times New Roman" panose="02020603050405020304" pitchFamily="18" charset="0"/>
              </a:rPr>
              <a:t> </a:t>
            </a:r>
            <a:r>
              <a:rPr sz="1100" spc="-15" dirty="0" err="1">
                <a:solidFill>
                  <a:srgbClr val="D82927"/>
                </a:solidFill>
                <a:latin typeface="Times New Roman" panose="02020603050405020304" pitchFamily="18" charset="0"/>
                <a:cs typeface="Times New Roman" panose="02020603050405020304" pitchFamily="18" charset="0"/>
              </a:rPr>
              <a:t>hơn</a:t>
            </a:r>
            <a:r>
              <a:rPr sz="1100" spc="-15" dirty="0">
                <a:solidFill>
                  <a:srgbClr val="D82927"/>
                </a:solidFill>
                <a:latin typeface="Times New Roman" panose="02020603050405020304" pitchFamily="18" charset="0"/>
                <a:cs typeface="Times New Roman" panose="02020603050405020304" pitchFamily="18" charset="0"/>
              </a:rPr>
              <a:t> </a:t>
            </a:r>
            <a:r>
              <a:rPr sz="1100" dirty="0" err="1">
                <a:solidFill>
                  <a:srgbClr val="D82927"/>
                </a:solidFill>
                <a:latin typeface="Times New Roman" panose="02020603050405020304" pitchFamily="18" charset="0"/>
                <a:cs typeface="Times New Roman" panose="02020603050405020304" pitchFamily="18" charset="0"/>
              </a:rPr>
              <a:t>nữa</a:t>
            </a:r>
            <a:r>
              <a:rPr sz="1100" dirty="0">
                <a:solidFill>
                  <a:srgbClr val="D82927"/>
                </a:solidFill>
                <a:latin typeface="Times New Roman" panose="02020603050405020304" pitchFamily="18" charset="0"/>
                <a:cs typeface="Times New Roman" panose="02020603050405020304" pitchFamily="18" charset="0"/>
              </a:rPr>
              <a:t>” </a:t>
            </a:r>
            <a:r>
              <a:rPr sz="1100" spc="-65" dirty="0">
                <a:solidFill>
                  <a:srgbClr val="414042"/>
                </a:solidFill>
                <a:latin typeface="Times New Roman" panose="02020603050405020304" pitchFamily="18" charset="0"/>
                <a:cs typeface="Times New Roman" panose="02020603050405020304" pitchFamily="18" charset="0"/>
              </a:rPr>
              <a:t>- </a:t>
            </a:r>
            <a:r>
              <a:rPr sz="1100" spc="23" dirty="0" err="1">
                <a:solidFill>
                  <a:srgbClr val="414042"/>
                </a:solidFill>
                <a:latin typeface="Times New Roman" panose="02020603050405020304" pitchFamily="18" charset="0"/>
                <a:cs typeface="Times New Roman" panose="02020603050405020304" pitchFamily="18" charset="0"/>
              </a:rPr>
              <a:t>chúng</a:t>
            </a:r>
            <a:r>
              <a:rPr sz="1100" spc="23" dirty="0">
                <a:solidFill>
                  <a:srgbClr val="414042"/>
                </a:solidFill>
                <a:latin typeface="Times New Roman" panose="02020603050405020304" pitchFamily="18" charset="0"/>
                <a:cs typeface="Times New Roman" panose="02020603050405020304" pitchFamily="18" charset="0"/>
              </a:rPr>
              <a:t> </a:t>
            </a:r>
            <a:r>
              <a:rPr sz="1100" spc="46" dirty="0" err="1">
                <a:solidFill>
                  <a:srgbClr val="414042"/>
                </a:solidFill>
                <a:latin typeface="Times New Roman" panose="02020603050405020304" pitchFamily="18" charset="0"/>
                <a:cs typeface="Times New Roman" panose="02020603050405020304" pitchFamily="18" charset="0"/>
              </a:rPr>
              <a:t>tôi</a:t>
            </a:r>
            <a:r>
              <a:rPr sz="1100" spc="46" dirty="0">
                <a:solidFill>
                  <a:srgbClr val="414042"/>
                </a:solidFill>
                <a:latin typeface="Times New Roman" panose="02020603050405020304" pitchFamily="18" charset="0"/>
                <a:cs typeface="Times New Roman" panose="02020603050405020304" pitchFamily="18" charset="0"/>
              </a:rPr>
              <a:t> </a:t>
            </a:r>
            <a:r>
              <a:rPr sz="1100" spc="19" dirty="0" err="1">
                <a:solidFill>
                  <a:srgbClr val="414042"/>
                </a:solidFill>
                <a:latin typeface="Times New Roman" panose="02020603050405020304" pitchFamily="18" charset="0"/>
                <a:cs typeface="Times New Roman" panose="02020603050405020304" pitchFamily="18" charset="0"/>
              </a:rPr>
              <a:t>hiểu</a:t>
            </a:r>
            <a:r>
              <a:rPr sz="1100" spc="19" dirty="0">
                <a:solidFill>
                  <a:srgbClr val="414042"/>
                </a:solidFill>
                <a:latin typeface="Times New Roman" panose="02020603050405020304" pitchFamily="18" charset="0"/>
                <a:cs typeface="Times New Roman" panose="02020603050405020304" pitchFamily="18" charset="0"/>
              </a:rPr>
              <a:t> </a:t>
            </a:r>
            <a:r>
              <a:rPr sz="1100" spc="15" dirty="0" err="1">
                <a:solidFill>
                  <a:srgbClr val="414042"/>
                </a:solidFill>
                <a:latin typeface="Times New Roman" panose="02020603050405020304" pitchFamily="18" charset="0"/>
                <a:cs typeface="Times New Roman" panose="02020603050405020304" pitchFamily="18" charset="0"/>
              </a:rPr>
              <a:t>rằng</a:t>
            </a:r>
            <a:r>
              <a:rPr sz="1100" spc="15" dirty="0">
                <a:solidFill>
                  <a:srgbClr val="414042"/>
                </a:solidFill>
                <a:latin typeface="Times New Roman" panose="02020603050405020304" pitchFamily="18" charset="0"/>
                <a:cs typeface="Times New Roman" panose="02020603050405020304" pitchFamily="18" charset="0"/>
              </a:rPr>
              <a:t> </a:t>
            </a:r>
            <a:r>
              <a:rPr sz="1100" spc="46" dirty="0" err="1">
                <a:solidFill>
                  <a:srgbClr val="414042"/>
                </a:solidFill>
                <a:latin typeface="Times New Roman" panose="02020603050405020304" pitchFamily="18" charset="0"/>
                <a:cs typeface="Times New Roman" panose="02020603050405020304" pitchFamily="18" charset="0"/>
              </a:rPr>
              <a:t>mọi</a:t>
            </a:r>
            <a:r>
              <a:rPr sz="1100" spc="46" dirty="0">
                <a:solidFill>
                  <a:srgbClr val="414042"/>
                </a:solidFill>
                <a:latin typeface="Times New Roman" panose="02020603050405020304" pitchFamily="18" charset="0"/>
                <a:cs typeface="Times New Roman" panose="02020603050405020304" pitchFamily="18" charset="0"/>
              </a:rPr>
              <a:t> </a:t>
            </a:r>
            <a:r>
              <a:rPr sz="1100" spc="9" dirty="0" err="1">
                <a:solidFill>
                  <a:srgbClr val="414042"/>
                </a:solidFill>
                <a:latin typeface="Times New Roman" panose="02020603050405020304" pitchFamily="18" charset="0"/>
                <a:cs typeface="Times New Roman" panose="02020603050405020304" pitchFamily="18" charset="0"/>
              </a:rPr>
              <a:t>sự</a:t>
            </a:r>
            <a:r>
              <a:rPr sz="1100" spc="9" dirty="0">
                <a:solidFill>
                  <a:srgbClr val="414042"/>
                </a:solidFill>
                <a:latin typeface="Times New Roman" panose="02020603050405020304" pitchFamily="18" charset="0"/>
                <a:cs typeface="Times New Roman" panose="02020603050405020304" pitchFamily="18" charset="0"/>
              </a:rPr>
              <a:t> </a:t>
            </a:r>
            <a:r>
              <a:rPr sz="1100" spc="19" dirty="0" err="1" smtClean="0">
                <a:solidFill>
                  <a:srgbClr val="414042"/>
                </a:solidFill>
                <a:latin typeface="Times New Roman" panose="02020603050405020304" pitchFamily="18" charset="0"/>
                <a:cs typeface="Times New Roman" panose="02020603050405020304" pitchFamily="18" charset="0"/>
              </a:rPr>
              <a:t>nỗ</a:t>
            </a:r>
            <a:r>
              <a:rPr sz="1100" spc="19" dirty="0" smtClean="0">
                <a:solidFill>
                  <a:srgbClr val="414042"/>
                </a:solidFill>
                <a:latin typeface="Times New Roman" panose="02020603050405020304" pitchFamily="18" charset="0"/>
                <a:cs typeface="Times New Roman" panose="02020603050405020304" pitchFamily="18" charset="0"/>
              </a:rPr>
              <a:t> </a:t>
            </a:r>
            <a:r>
              <a:rPr sz="1100" spc="19" dirty="0" err="1">
                <a:solidFill>
                  <a:srgbClr val="414042"/>
                </a:solidFill>
                <a:latin typeface="Times New Roman" panose="02020603050405020304" pitchFamily="18" charset="0"/>
                <a:cs typeface="Times New Roman" panose="02020603050405020304" pitchFamily="18" charset="0"/>
              </a:rPr>
              <a:t>lực</a:t>
            </a:r>
            <a:r>
              <a:rPr sz="1100" spc="19" dirty="0">
                <a:solidFill>
                  <a:srgbClr val="414042"/>
                </a:solidFill>
                <a:latin typeface="Times New Roman" panose="02020603050405020304" pitchFamily="18" charset="0"/>
                <a:cs typeface="Times New Roman" panose="02020603050405020304" pitchFamily="18" charset="0"/>
              </a:rPr>
              <a:t> </a:t>
            </a:r>
            <a:r>
              <a:rPr sz="1100" spc="-15" dirty="0" err="1">
                <a:solidFill>
                  <a:srgbClr val="414042"/>
                </a:solidFill>
                <a:latin typeface="Times New Roman" panose="02020603050405020304" pitchFamily="18" charset="0"/>
                <a:cs typeface="Times New Roman" panose="02020603050405020304" pitchFamily="18" charset="0"/>
              </a:rPr>
              <a:t>về</a:t>
            </a:r>
            <a:r>
              <a:rPr sz="1100" spc="-15" dirty="0">
                <a:solidFill>
                  <a:srgbClr val="414042"/>
                </a:solidFill>
                <a:latin typeface="Times New Roman" panose="02020603050405020304" pitchFamily="18" charset="0"/>
                <a:cs typeface="Times New Roman" panose="02020603050405020304" pitchFamily="18" charset="0"/>
              </a:rPr>
              <a:t> </a:t>
            </a:r>
            <a:r>
              <a:rPr sz="1100" spc="32" dirty="0" err="1">
                <a:solidFill>
                  <a:srgbClr val="414042"/>
                </a:solidFill>
                <a:latin typeface="Times New Roman" panose="02020603050405020304" pitchFamily="18" charset="0"/>
                <a:cs typeface="Times New Roman" panose="02020603050405020304" pitchFamily="18" charset="0"/>
              </a:rPr>
              <a:t>chất</a:t>
            </a:r>
            <a:r>
              <a:rPr sz="1100" spc="32" dirty="0">
                <a:solidFill>
                  <a:srgbClr val="414042"/>
                </a:solidFill>
                <a:latin typeface="Times New Roman" panose="02020603050405020304" pitchFamily="18" charset="0"/>
                <a:cs typeface="Times New Roman" panose="02020603050405020304" pitchFamily="18" charset="0"/>
              </a:rPr>
              <a:t> </a:t>
            </a:r>
            <a:r>
              <a:rPr sz="1100" dirty="0" err="1">
                <a:solidFill>
                  <a:srgbClr val="414042"/>
                </a:solidFill>
                <a:latin typeface="Times New Roman" panose="02020603050405020304" pitchFamily="18" charset="0"/>
                <a:cs typeface="Times New Roman" panose="02020603050405020304" pitchFamily="18" charset="0"/>
              </a:rPr>
              <a:t>lượng</a:t>
            </a:r>
            <a:r>
              <a:rPr sz="1100" dirty="0">
                <a:solidFill>
                  <a:srgbClr val="414042"/>
                </a:solidFill>
                <a:latin typeface="Times New Roman" panose="02020603050405020304" pitchFamily="18" charset="0"/>
                <a:cs typeface="Times New Roman" panose="02020603050405020304" pitchFamily="18" charset="0"/>
              </a:rPr>
              <a:t> </a:t>
            </a:r>
            <a:r>
              <a:rPr sz="1100" spc="28" dirty="0" err="1">
                <a:solidFill>
                  <a:srgbClr val="414042"/>
                </a:solidFill>
                <a:latin typeface="Times New Roman" panose="02020603050405020304" pitchFamily="18" charset="0"/>
                <a:cs typeface="Times New Roman" panose="02020603050405020304" pitchFamily="18" charset="0"/>
              </a:rPr>
              <a:t>phục</a:t>
            </a:r>
            <a:r>
              <a:rPr sz="1100" spc="28" dirty="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vụ</a:t>
            </a:r>
            <a:r>
              <a:rPr sz="1100" spc="4" dirty="0">
                <a:solidFill>
                  <a:srgbClr val="414042"/>
                </a:solidFill>
                <a:latin typeface="Times New Roman" panose="02020603050405020304" pitchFamily="18" charset="0"/>
                <a:cs typeface="Times New Roman" panose="02020603050405020304" pitchFamily="18" charset="0"/>
              </a:rPr>
              <a:t> </a:t>
            </a:r>
            <a:r>
              <a:rPr sz="1100" spc="19" dirty="0" err="1">
                <a:solidFill>
                  <a:srgbClr val="414042"/>
                </a:solidFill>
                <a:latin typeface="Times New Roman" panose="02020603050405020304" pitchFamily="18" charset="0"/>
                <a:cs typeface="Times New Roman" panose="02020603050405020304" pitchFamily="18" charset="0"/>
              </a:rPr>
              <a:t>của</a:t>
            </a:r>
            <a:r>
              <a:rPr sz="1100" spc="19" dirty="0">
                <a:solidFill>
                  <a:srgbClr val="414042"/>
                </a:solidFill>
                <a:latin typeface="Times New Roman" panose="02020603050405020304" pitchFamily="18" charset="0"/>
                <a:cs typeface="Times New Roman" panose="02020603050405020304" pitchFamily="18" charset="0"/>
              </a:rPr>
              <a:t> </a:t>
            </a:r>
            <a:r>
              <a:rPr sz="1100" spc="23" dirty="0" err="1">
                <a:solidFill>
                  <a:srgbClr val="414042"/>
                </a:solidFill>
                <a:latin typeface="Times New Roman" panose="02020603050405020304" pitchFamily="18" charset="0"/>
                <a:cs typeface="Times New Roman" panose="02020603050405020304" pitchFamily="18" charset="0"/>
              </a:rPr>
              <a:t>chúng</a:t>
            </a:r>
            <a:r>
              <a:rPr sz="1100" spc="23" dirty="0">
                <a:solidFill>
                  <a:srgbClr val="414042"/>
                </a:solidFill>
                <a:latin typeface="Times New Roman" panose="02020603050405020304" pitchFamily="18" charset="0"/>
                <a:cs typeface="Times New Roman" panose="02020603050405020304" pitchFamily="18" charset="0"/>
              </a:rPr>
              <a:t> </a:t>
            </a:r>
            <a:r>
              <a:rPr sz="1100" spc="46" dirty="0" err="1">
                <a:solidFill>
                  <a:srgbClr val="414042"/>
                </a:solidFill>
                <a:latin typeface="Times New Roman" panose="02020603050405020304" pitchFamily="18" charset="0"/>
                <a:cs typeface="Times New Roman" panose="02020603050405020304" pitchFamily="18" charset="0"/>
              </a:rPr>
              <a:t>tôi</a:t>
            </a:r>
            <a:r>
              <a:rPr sz="1100" spc="46" dirty="0">
                <a:solidFill>
                  <a:srgbClr val="414042"/>
                </a:solidFill>
                <a:latin typeface="Times New Roman" panose="02020603050405020304" pitchFamily="18" charset="0"/>
                <a:cs typeface="Times New Roman" panose="02020603050405020304" pitchFamily="18" charset="0"/>
              </a:rPr>
              <a:t> </a:t>
            </a:r>
            <a:r>
              <a:rPr sz="1100" spc="9" dirty="0" err="1">
                <a:solidFill>
                  <a:srgbClr val="414042"/>
                </a:solidFill>
                <a:latin typeface="Times New Roman" panose="02020603050405020304" pitchFamily="18" charset="0"/>
                <a:cs typeface="Times New Roman" panose="02020603050405020304" pitchFamily="18" charset="0"/>
              </a:rPr>
              <a:t>sẽ</a:t>
            </a:r>
            <a:r>
              <a:rPr sz="1100" spc="9" dirty="0">
                <a:solidFill>
                  <a:srgbClr val="414042"/>
                </a:solidFill>
                <a:latin typeface="Times New Roman" panose="02020603050405020304" pitchFamily="18" charset="0"/>
                <a:cs typeface="Times New Roman" panose="02020603050405020304" pitchFamily="18" charset="0"/>
              </a:rPr>
              <a:t> </a:t>
            </a:r>
            <a:r>
              <a:rPr sz="1100" spc="28" dirty="0" err="1">
                <a:solidFill>
                  <a:srgbClr val="414042"/>
                </a:solidFill>
                <a:latin typeface="Times New Roman" panose="02020603050405020304" pitchFamily="18" charset="0"/>
                <a:cs typeface="Times New Roman" panose="02020603050405020304" pitchFamily="18" charset="0"/>
              </a:rPr>
              <a:t>luôn</a:t>
            </a:r>
            <a:r>
              <a:rPr sz="1100" spc="28" dirty="0">
                <a:solidFill>
                  <a:srgbClr val="414042"/>
                </a:solidFill>
                <a:latin typeface="Times New Roman" panose="02020603050405020304" pitchFamily="18" charset="0"/>
                <a:cs typeface="Times New Roman" panose="02020603050405020304" pitchFamily="18" charset="0"/>
              </a:rPr>
              <a:t> </a:t>
            </a:r>
            <a:r>
              <a:rPr sz="1100" spc="28" dirty="0" err="1">
                <a:solidFill>
                  <a:srgbClr val="414042"/>
                </a:solidFill>
                <a:latin typeface="Times New Roman" panose="02020603050405020304" pitchFamily="18" charset="0"/>
                <a:cs typeface="Times New Roman" panose="02020603050405020304" pitchFamily="18" charset="0"/>
              </a:rPr>
              <a:t>góp</a:t>
            </a:r>
            <a:r>
              <a:rPr sz="1100" spc="28" dirty="0">
                <a:solidFill>
                  <a:srgbClr val="414042"/>
                </a:solidFill>
                <a:latin typeface="Times New Roman" panose="02020603050405020304" pitchFamily="18" charset="0"/>
                <a:cs typeface="Times New Roman" panose="02020603050405020304" pitchFamily="18" charset="0"/>
              </a:rPr>
              <a:t> </a:t>
            </a:r>
            <a:r>
              <a:rPr sz="1100" spc="19" dirty="0" err="1">
                <a:solidFill>
                  <a:srgbClr val="414042"/>
                </a:solidFill>
                <a:latin typeface="Times New Roman" panose="02020603050405020304" pitchFamily="18" charset="0"/>
                <a:cs typeface="Times New Roman" panose="02020603050405020304" pitchFamily="18" charset="0"/>
              </a:rPr>
              <a:t>phần</a:t>
            </a:r>
            <a:r>
              <a:rPr sz="1100" spc="19" dirty="0">
                <a:solidFill>
                  <a:srgbClr val="414042"/>
                </a:solidFill>
                <a:latin typeface="Times New Roman" panose="02020603050405020304" pitchFamily="18" charset="0"/>
                <a:cs typeface="Times New Roman" panose="02020603050405020304" pitchFamily="18" charset="0"/>
              </a:rPr>
              <a:t> </a:t>
            </a:r>
            <a:r>
              <a:rPr sz="1100" spc="9" dirty="0" err="1">
                <a:solidFill>
                  <a:srgbClr val="414042"/>
                </a:solidFill>
                <a:latin typeface="Times New Roman" panose="02020603050405020304" pitchFamily="18" charset="0"/>
                <a:cs typeface="Times New Roman" panose="02020603050405020304" pitchFamily="18" charset="0"/>
              </a:rPr>
              <a:t>vào</a:t>
            </a:r>
            <a:r>
              <a:rPr sz="1100" spc="9" dirty="0">
                <a:solidFill>
                  <a:srgbClr val="414042"/>
                </a:solidFill>
                <a:latin typeface="Times New Roman" panose="02020603050405020304" pitchFamily="18" charset="0"/>
                <a:cs typeface="Times New Roman" panose="02020603050405020304" pitchFamily="18" charset="0"/>
              </a:rPr>
              <a:t> </a:t>
            </a:r>
            <a:r>
              <a:rPr sz="1100" spc="9" dirty="0" err="1">
                <a:solidFill>
                  <a:srgbClr val="414042"/>
                </a:solidFill>
                <a:latin typeface="Times New Roman" panose="02020603050405020304" pitchFamily="18" charset="0"/>
                <a:cs typeface="Times New Roman" panose="02020603050405020304" pitchFamily="18" charset="0"/>
              </a:rPr>
              <a:t>những</a:t>
            </a:r>
            <a:r>
              <a:rPr sz="1100" spc="9" dirty="0">
                <a:solidFill>
                  <a:srgbClr val="414042"/>
                </a:solidFill>
                <a:latin typeface="Times New Roman" panose="02020603050405020304" pitchFamily="18" charset="0"/>
                <a:cs typeface="Times New Roman" panose="02020603050405020304" pitchFamily="18" charset="0"/>
              </a:rPr>
              <a:t> </a:t>
            </a:r>
            <a:r>
              <a:rPr sz="1100" spc="28" dirty="0" err="1">
                <a:solidFill>
                  <a:srgbClr val="414042"/>
                </a:solidFill>
                <a:latin typeface="Times New Roman" panose="02020603050405020304" pitchFamily="18" charset="0"/>
                <a:cs typeface="Times New Roman" panose="02020603050405020304" pitchFamily="18" charset="0"/>
              </a:rPr>
              <a:t>thành</a:t>
            </a:r>
            <a:r>
              <a:rPr sz="1100" spc="28" dirty="0">
                <a:solidFill>
                  <a:srgbClr val="414042"/>
                </a:solidFill>
                <a:latin typeface="Times New Roman" panose="02020603050405020304" pitchFamily="18" charset="0"/>
                <a:cs typeface="Times New Roman" panose="02020603050405020304" pitchFamily="18" charset="0"/>
              </a:rPr>
              <a:t> </a:t>
            </a:r>
            <a:r>
              <a:rPr sz="1100" spc="42" dirty="0" err="1" smtClean="0">
                <a:solidFill>
                  <a:srgbClr val="414042"/>
                </a:solidFill>
                <a:latin typeface="Times New Roman" panose="02020603050405020304" pitchFamily="18" charset="0"/>
                <a:cs typeface="Times New Roman" panose="02020603050405020304" pitchFamily="18" charset="0"/>
              </a:rPr>
              <a:t>công</a:t>
            </a:r>
            <a:r>
              <a:rPr sz="1100" spc="42" dirty="0" smtClean="0">
                <a:solidFill>
                  <a:srgbClr val="414042"/>
                </a:solidFill>
                <a:latin typeface="Times New Roman" panose="02020603050405020304" pitchFamily="18" charset="0"/>
                <a:cs typeface="Times New Roman" panose="02020603050405020304" pitchFamily="18" charset="0"/>
              </a:rPr>
              <a:t> </a:t>
            </a:r>
            <a:r>
              <a:rPr sz="1100" spc="37" dirty="0" err="1">
                <a:solidFill>
                  <a:srgbClr val="414042"/>
                </a:solidFill>
                <a:latin typeface="Times New Roman" panose="02020603050405020304" pitchFamily="18" charset="0"/>
                <a:cs typeface="Times New Roman" panose="02020603050405020304" pitchFamily="18" charset="0"/>
              </a:rPr>
              <a:t>trong</a:t>
            </a:r>
            <a:r>
              <a:rPr sz="1100" spc="37" dirty="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tương</a:t>
            </a:r>
            <a:r>
              <a:rPr sz="1100" spc="4" dirty="0">
                <a:solidFill>
                  <a:srgbClr val="414042"/>
                </a:solidFill>
                <a:latin typeface="Times New Roman" panose="02020603050405020304" pitchFamily="18" charset="0"/>
                <a:cs typeface="Times New Roman" panose="02020603050405020304" pitchFamily="18" charset="0"/>
              </a:rPr>
              <a:t> </a:t>
            </a:r>
            <a:r>
              <a:rPr sz="1100" spc="28" dirty="0" err="1">
                <a:solidFill>
                  <a:srgbClr val="414042"/>
                </a:solidFill>
                <a:latin typeface="Times New Roman" panose="02020603050405020304" pitchFamily="18" charset="0"/>
                <a:cs typeface="Times New Roman" panose="02020603050405020304" pitchFamily="18" charset="0"/>
              </a:rPr>
              <a:t>lai</a:t>
            </a:r>
            <a:r>
              <a:rPr sz="1100" spc="28" dirty="0">
                <a:solidFill>
                  <a:srgbClr val="414042"/>
                </a:solidFill>
                <a:latin typeface="Times New Roman" panose="02020603050405020304" pitchFamily="18" charset="0"/>
                <a:cs typeface="Times New Roman" panose="02020603050405020304" pitchFamily="18" charset="0"/>
              </a:rPr>
              <a:t> </a:t>
            </a:r>
            <a:r>
              <a:rPr sz="1100" spc="28" dirty="0" err="1">
                <a:solidFill>
                  <a:srgbClr val="414042"/>
                </a:solidFill>
                <a:latin typeface="Times New Roman" panose="02020603050405020304" pitchFamily="18" charset="0"/>
                <a:cs typeface="Times New Roman" panose="02020603050405020304" pitchFamily="18" charset="0"/>
              </a:rPr>
              <a:t>cho</a:t>
            </a:r>
            <a:r>
              <a:rPr sz="1100" spc="28" dirty="0">
                <a:solidFill>
                  <a:srgbClr val="414042"/>
                </a:solidFill>
                <a:latin typeface="Times New Roman" panose="02020603050405020304" pitchFamily="18" charset="0"/>
                <a:cs typeface="Times New Roman" panose="02020603050405020304" pitchFamily="18" charset="0"/>
              </a:rPr>
              <a:t> </a:t>
            </a:r>
            <a:r>
              <a:rPr sz="1100" spc="23" dirty="0" err="1">
                <a:solidFill>
                  <a:srgbClr val="414042"/>
                </a:solidFill>
                <a:latin typeface="Times New Roman" panose="02020603050405020304" pitchFamily="18" charset="0"/>
                <a:cs typeface="Times New Roman" panose="02020603050405020304" pitchFamily="18" charset="0"/>
              </a:rPr>
              <a:t>khách</a:t>
            </a:r>
            <a:r>
              <a:rPr sz="1100" spc="55" dirty="0">
                <a:solidFill>
                  <a:srgbClr val="414042"/>
                </a:solidFill>
                <a:latin typeface="Times New Roman" panose="02020603050405020304" pitchFamily="18" charset="0"/>
                <a:cs typeface="Times New Roman" panose="02020603050405020304" pitchFamily="18" charset="0"/>
              </a:rPr>
              <a:t> </a:t>
            </a:r>
            <a:r>
              <a:rPr sz="1100" spc="23" dirty="0" err="1">
                <a:solidFill>
                  <a:srgbClr val="414042"/>
                </a:solidFill>
                <a:latin typeface="Times New Roman" panose="02020603050405020304" pitchFamily="18" charset="0"/>
                <a:cs typeface="Times New Roman" panose="02020603050405020304" pitchFamily="18" charset="0"/>
              </a:rPr>
              <a:t>hàng</a:t>
            </a:r>
            <a:r>
              <a:rPr sz="1100" spc="23" dirty="0">
                <a:solidFill>
                  <a:srgbClr val="414042"/>
                </a:solidFill>
                <a:latin typeface="Times New Roman" panose="02020603050405020304" pitchFamily="18" charset="0"/>
                <a:cs typeface="Times New Roman" panose="02020603050405020304" pitchFamily="18" charset="0"/>
              </a:rPr>
              <a:t>.</a:t>
            </a:r>
            <a:endParaRPr sz="1100" dirty="0">
              <a:latin typeface="Times New Roman" panose="02020603050405020304" pitchFamily="18" charset="0"/>
              <a:cs typeface="Times New Roman" panose="02020603050405020304" pitchFamily="18" charset="0"/>
            </a:endParaRPr>
          </a:p>
          <a:p>
            <a:pPr>
              <a:spcBef>
                <a:spcPts val="28"/>
              </a:spcBef>
            </a:pPr>
            <a:endParaRPr sz="1100" dirty="0">
              <a:latin typeface="Times New Roman" panose="02020603050405020304" pitchFamily="18" charset="0"/>
              <a:cs typeface="Times New Roman" panose="02020603050405020304" pitchFamily="18" charset="0"/>
            </a:endParaRPr>
          </a:p>
          <a:p>
            <a:pPr marL="11765" marR="9412" algn="just">
              <a:lnSpc>
                <a:spcPct val="118100"/>
              </a:lnSpc>
            </a:pPr>
            <a:r>
              <a:rPr sz="1100" spc="-23" dirty="0" err="1">
                <a:solidFill>
                  <a:srgbClr val="414042"/>
                </a:solidFill>
                <a:latin typeface="Times New Roman" panose="02020603050405020304" pitchFamily="18" charset="0"/>
                <a:cs typeface="Times New Roman" panose="02020603050405020304" pitchFamily="18" charset="0"/>
              </a:rPr>
              <a:t>Với</a:t>
            </a:r>
            <a:r>
              <a:rPr sz="1100" spc="-23" dirty="0">
                <a:solidFill>
                  <a:srgbClr val="414042"/>
                </a:solidFill>
                <a:latin typeface="Times New Roman" panose="02020603050405020304" pitchFamily="18" charset="0"/>
                <a:cs typeface="Times New Roman" panose="02020603050405020304" pitchFamily="18" charset="0"/>
              </a:rPr>
              <a:t> </a:t>
            </a:r>
            <a:r>
              <a:rPr sz="1100" spc="32" dirty="0" err="1">
                <a:solidFill>
                  <a:srgbClr val="414042"/>
                </a:solidFill>
                <a:latin typeface="Times New Roman" panose="02020603050405020304" pitchFamily="18" charset="0"/>
                <a:cs typeface="Times New Roman" panose="02020603050405020304" pitchFamily="18" charset="0"/>
              </a:rPr>
              <a:t>các</a:t>
            </a:r>
            <a:r>
              <a:rPr sz="1100" spc="32" dirty="0">
                <a:solidFill>
                  <a:srgbClr val="414042"/>
                </a:solidFill>
                <a:latin typeface="Times New Roman" panose="02020603050405020304" pitchFamily="18" charset="0"/>
                <a:cs typeface="Times New Roman" panose="02020603050405020304" pitchFamily="18" charset="0"/>
              </a:rPr>
              <a:t> </a:t>
            </a:r>
            <a:r>
              <a:rPr sz="1100" spc="28" dirty="0" err="1">
                <a:solidFill>
                  <a:srgbClr val="414042"/>
                </a:solidFill>
                <a:latin typeface="Times New Roman" panose="02020603050405020304" pitchFamily="18" charset="0"/>
                <a:cs typeface="Times New Roman" panose="02020603050405020304" pitchFamily="18" charset="0"/>
              </a:rPr>
              <a:t>công</a:t>
            </a:r>
            <a:r>
              <a:rPr sz="1100" spc="28" dirty="0">
                <a:solidFill>
                  <a:srgbClr val="414042"/>
                </a:solidFill>
                <a:latin typeface="Times New Roman" panose="02020603050405020304" pitchFamily="18" charset="0"/>
                <a:cs typeface="Times New Roman" panose="02020603050405020304" pitchFamily="18" charset="0"/>
              </a:rPr>
              <a:t> </a:t>
            </a:r>
            <a:r>
              <a:rPr sz="1100" spc="15" dirty="0" err="1">
                <a:solidFill>
                  <a:srgbClr val="414042"/>
                </a:solidFill>
                <a:latin typeface="Times New Roman" panose="02020603050405020304" pitchFamily="18" charset="0"/>
                <a:cs typeface="Times New Roman" panose="02020603050405020304" pitchFamily="18" charset="0"/>
              </a:rPr>
              <a:t>nhân</a:t>
            </a:r>
            <a:r>
              <a:rPr sz="1100" spc="15" dirty="0">
                <a:solidFill>
                  <a:srgbClr val="414042"/>
                </a:solidFill>
                <a:latin typeface="Times New Roman" panose="02020603050405020304" pitchFamily="18" charset="0"/>
                <a:cs typeface="Times New Roman" panose="02020603050405020304" pitchFamily="18" charset="0"/>
              </a:rPr>
              <a:t> </a:t>
            </a:r>
            <a:r>
              <a:rPr sz="1100" spc="15" dirty="0" err="1">
                <a:solidFill>
                  <a:srgbClr val="414042"/>
                </a:solidFill>
                <a:latin typeface="Times New Roman" panose="02020603050405020304" pitchFamily="18" charset="0"/>
                <a:cs typeface="Times New Roman" panose="02020603050405020304" pitchFamily="18" charset="0"/>
              </a:rPr>
              <a:t>viên</a:t>
            </a:r>
            <a:r>
              <a:rPr sz="1100" spc="15" dirty="0">
                <a:solidFill>
                  <a:srgbClr val="414042"/>
                </a:solidFill>
                <a:latin typeface="Times New Roman" panose="02020603050405020304" pitchFamily="18" charset="0"/>
                <a:cs typeface="Times New Roman" panose="02020603050405020304" pitchFamily="18" charset="0"/>
              </a:rPr>
              <a:t> </a:t>
            </a:r>
            <a:r>
              <a:rPr sz="1100" spc="37" dirty="0" err="1">
                <a:solidFill>
                  <a:srgbClr val="414042"/>
                </a:solidFill>
                <a:latin typeface="Times New Roman" panose="02020603050405020304" pitchFamily="18" charset="0"/>
                <a:cs typeface="Times New Roman" panose="02020603050405020304" pitchFamily="18" charset="0"/>
              </a:rPr>
              <a:t>làm</a:t>
            </a:r>
            <a:r>
              <a:rPr sz="1100" spc="37" dirty="0">
                <a:solidFill>
                  <a:srgbClr val="414042"/>
                </a:solidFill>
                <a:latin typeface="Times New Roman" panose="02020603050405020304" pitchFamily="18" charset="0"/>
                <a:cs typeface="Times New Roman" panose="02020603050405020304" pitchFamily="18" charset="0"/>
              </a:rPr>
              <a:t> </a:t>
            </a:r>
            <a:r>
              <a:rPr sz="1100" spc="23" dirty="0" err="1">
                <a:solidFill>
                  <a:srgbClr val="414042"/>
                </a:solidFill>
                <a:latin typeface="Times New Roman" panose="02020603050405020304" pitchFamily="18" charset="0"/>
                <a:cs typeface="Times New Roman" panose="02020603050405020304" pitchFamily="18" charset="0"/>
              </a:rPr>
              <a:t>việc</a:t>
            </a:r>
            <a:r>
              <a:rPr sz="1100" spc="23" dirty="0">
                <a:solidFill>
                  <a:srgbClr val="414042"/>
                </a:solidFill>
                <a:latin typeface="Times New Roman" panose="02020603050405020304" pitchFamily="18" charset="0"/>
                <a:cs typeface="Times New Roman" panose="02020603050405020304" pitchFamily="18" charset="0"/>
              </a:rPr>
              <a:t> </a:t>
            </a:r>
            <a:r>
              <a:rPr sz="1100" spc="32" dirty="0" err="1">
                <a:solidFill>
                  <a:srgbClr val="414042"/>
                </a:solidFill>
                <a:latin typeface="Times New Roman" panose="02020603050405020304" pitchFamily="18" charset="0"/>
                <a:cs typeface="Times New Roman" panose="02020603050405020304" pitchFamily="18" charset="0"/>
              </a:rPr>
              <a:t>có</a:t>
            </a:r>
            <a:r>
              <a:rPr sz="1100" spc="32" dirty="0">
                <a:solidFill>
                  <a:srgbClr val="414042"/>
                </a:solidFill>
                <a:latin typeface="Times New Roman" panose="02020603050405020304" pitchFamily="18" charset="0"/>
                <a:cs typeface="Times New Roman" panose="02020603050405020304" pitchFamily="18" charset="0"/>
              </a:rPr>
              <a:t> </a:t>
            </a:r>
            <a:r>
              <a:rPr sz="1100" spc="32" dirty="0" err="1">
                <a:solidFill>
                  <a:srgbClr val="414042"/>
                </a:solidFill>
                <a:latin typeface="Times New Roman" panose="02020603050405020304" pitchFamily="18" charset="0"/>
                <a:cs typeface="Times New Roman" panose="02020603050405020304" pitchFamily="18" charset="0"/>
              </a:rPr>
              <a:t>trách</a:t>
            </a:r>
            <a:r>
              <a:rPr sz="1100" spc="32" dirty="0">
                <a:solidFill>
                  <a:srgbClr val="414042"/>
                </a:solidFill>
                <a:latin typeface="Times New Roman" panose="02020603050405020304" pitchFamily="18" charset="0"/>
                <a:cs typeface="Times New Roman" panose="02020603050405020304" pitchFamily="18" charset="0"/>
              </a:rPr>
              <a:t> </a:t>
            </a:r>
            <a:r>
              <a:rPr sz="1100" spc="15" dirty="0" err="1">
                <a:solidFill>
                  <a:srgbClr val="414042"/>
                </a:solidFill>
                <a:latin typeface="Times New Roman" panose="02020603050405020304" pitchFamily="18" charset="0"/>
                <a:cs typeface="Times New Roman" panose="02020603050405020304" pitchFamily="18" charset="0"/>
              </a:rPr>
              <a:t>nhiệm</a:t>
            </a:r>
            <a:r>
              <a:rPr sz="1100" spc="15" dirty="0">
                <a:solidFill>
                  <a:srgbClr val="414042"/>
                </a:solidFill>
                <a:latin typeface="Times New Roman" panose="02020603050405020304" pitchFamily="18" charset="0"/>
                <a:cs typeface="Times New Roman" panose="02020603050405020304" pitchFamily="18" charset="0"/>
              </a:rPr>
              <a:t>, </a:t>
            </a:r>
            <a:r>
              <a:rPr sz="1100" spc="15" dirty="0" err="1">
                <a:solidFill>
                  <a:srgbClr val="414042"/>
                </a:solidFill>
                <a:latin typeface="Times New Roman" panose="02020603050405020304" pitchFamily="18" charset="0"/>
                <a:cs typeface="Times New Roman" panose="02020603050405020304" pitchFamily="18" charset="0"/>
              </a:rPr>
              <a:t>quy</a:t>
            </a:r>
            <a:r>
              <a:rPr sz="1100" spc="15" dirty="0">
                <a:solidFill>
                  <a:srgbClr val="414042"/>
                </a:solidFill>
                <a:latin typeface="Times New Roman" panose="02020603050405020304" pitchFamily="18" charset="0"/>
                <a:cs typeface="Times New Roman" panose="02020603050405020304" pitchFamily="18" charset="0"/>
              </a:rPr>
              <a:t> </a:t>
            </a:r>
            <a:r>
              <a:rPr sz="1100" spc="32" dirty="0" err="1">
                <a:solidFill>
                  <a:srgbClr val="414042"/>
                </a:solidFill>
                <a:latin typeface="Times New Roman" panose="02020603050405020304" pitchFamily="18" charset="0"/>
                <a:cs typeface="Times New Roman" panose="02020603050405020304" pitchFamily="18" charset="0"/>
              </a:rPr>
              <a:t>trình</a:t>
            </a:r>
            <a:r>
              <a:rPr sz="1100" spc="32" dirty="0">
                <a:solidFill>
                  <a:srgbClr val="414042"/>
                </a:solidFill>
                <a:latin typeface="Times New Roman" panose="02020603050405020304" pitchFamily="18" charset="0"/>
                <a:cs typeface="Times New Roman" panose="02020603050405020304" pitchFamily="18" charset="0"/>
              </a:rPr>
              <a:t> </a:t>
            </a:r>
            <a:r>
              <a:rPr sz="1100" spc="37" dirty="0" err="1">
                <a:solidFill>
                  <a:srgbClr val="414042"/>
                </a:solidFill>
                <a:latin typeface="Times New Roman" panose="02020603050405020304" pitchFamily="18" charset="0"/>
                <a:cs typeface="Times New Roman" panose="02020603050405020304" pitchFamily="18" charset="0"/>
              </a:rPr>
              <a:t>làm</a:t>
            </a:r>
            <a:r>
              <a:rPr sz="1100" spc="37" dirty="0">
                <a:solidFill>
                  <a:srgbClr val="414042"/>
                </a:solidFill>
                <a:latin typeface="Times New Roman" panose="02020603050405020304" pitchFamily="18" charset="0"/>
                <a:cs typeface="Times New Roman" panose="02020603050405020304" pitchFamily="18" charset="0"/>
              </a:rPr>
              <a:t> </a:t>
            </a:r>
            <a:r>
              <a:rPr sz="1100" spc="23" dirty="0" err="1">
                <a:solidFill>
                  <a:srgbClr val="414042"/>
                </a:solidFill>
                <a:latin typeface="Times New Roman" panose="02020603050405020304" pitchFamily="18" charset="0"/>
                <a:cs typeface="Times New Roman" panose="02020603050405020304" pitchFamily="18" charset="0"/>
              </a:rPr>
              <a:t>việc</a:t>
            </a:r>
            <a:r>
              <a:rPr sz="1100" spc="23" dirty="0">
                <a:solidFill>
                  <a:srgbClr val="414042"/>
                </a:solidFill>
                <a:latin typeface="Times New Roman" panose="02020603050405020304" pitchFamily="18" charset="0"/>
                <a:cs typeface="Times New Roman" panose="02020603050405020304" pitchFamily="18" charset="0"/>
              </a:rPr>
              <a:t> </a:t>
            </a:r>
            <a:r>
              <a:rPr sz="1100" spc="15" dirty="0" err="1">
                <a:solidFill>
                  <a:srgbClr val="414042"/>
                </a:solidFill>
                <a:latin typeface="Times New Roman" panose="02020603050405020304" pitchFamily="18" charset="0"/>
                <a:cs typeface="Times New Roman" panose="02020603050405020304" pitchFamily="18" charset="0"/>
              </a:rPr>
              <a:t>chuyên</a:t>
            </a:r>
            <a:r>
              <a:rPr sz="1100" spc="15" dirty="0">
                <a:solidFill>
                  <a:srgbClr val="414042"/>
                </a:solidFill>
                <a:latin typeface="Times New Roman" panose="02020603050405020304" pitchFamily="18" charset="0"/>
                <a:cs typeface="Times New Roman" panose="02020603050405020304" pitchFamily="18" charset="0"/>
              </a:rPr>
              <a:t> </a:t>
            </a:r>
            <a:r>
              <a:rPr sz="1100" spc="-19" dirty="0" err="1" smtClean="0">
                <a:solidFill>
                  <a:srgbClr val="414042"/>
                </a:solidFill>
                <a:latin typeface="Times New Roman" panose="02020603050405020304" pitchFamily="18" charset="0"/>
                <a:cs typeface="Times New Roman" panose="02020603050405020304" pitchFamily="18" charset="0"/>
              </a:rPr>
              <a:t>nghiệp</a:t>
            </a:r>
            <a:r>
              <a:rPr sz="1100" spc="-19" dirty="0" smtClean="0">
                <a:solidFill>
                  <a:srgbClr val="414042"/>
                </a:solidFill>
                <a:latin typeface="Times New Roman" panose="02020603050405020304" pitchFamily="18" charset="0"/>
                <a:cs typeface="Times New Roman" panose="02020603050405020304" pitchFamily="18" charset="0"/>
              </a:rPr>
              <a:t>,</a:t>
            </a:r>
            <a:r>
              <a:rPr lang="en-US" sz="1100" spc="-19" dirty="0" smtClean="0">
                <a:solidFill>
                  <a:srgbClr val="414042"/>
                </a:solidFill>
                <a:latin typeface="Times New Roman" panose="02020603050405020304" pitchFamily="18" charset="0"/>
                <a:cs typeface="Times New Roman" panose="02020603050405020304" pitchFamily="18" charset="0"/>
              </a:rPr>
              <a:t> </a:t>
            </a:r>
            <a:r>
              <a:rPr sz="1100" spc="-4" dirty="0" err="1" smtClean="0">
                <a:solidFill>
                  <a:srgbClr val="414042"/>
                </a:solidFill>
                <a:latin typeface="Times New Roman" panose="02020603050405020304" pitchFamily="18" charset="0"/>
                <a:cs typeface="Times New Roman" panose="02020603050405020304" pitchFamily="18" charset="0"/>
              </a:rPr>
              <a:t>khép</a:t>
            </a:r>
            <a:r>
              <a:rPr sz="1100" spc="-4" dirty="0" smtClean="0">
                <a:solidFill>
                  <a:srgbClr val="414042"/>
                </a:solidFill>
                <a:latin typeface="Times New Roman" panose="02020603050405020304" pitchFamily="18" charset="0"/>
                <a:cs typeface="Times New Roman" panose="02020603050405020304" pitchFamily="18" charset="0"/>
              </a:rPr>
              <a:t> </a:t>
            </a:r>
            <a:r>
              <a:rPr sz="1100" dirty="0" err="1">
                <a:solidFill>
                  <a:srgbClr val="414042"/>
                </a:solidFill>
                <a:latin typeface="Times New Roman" panose="02020603050405020304" pitchFamily="18" charset="0"/>
                <a:cs typeface="Times New Roman" panose="02020603050405020304" pitchFamily="18" charset="0"/>
              </a:rPr>
              <a:t>kín</a:t>
            </a:r>
            <a:r>
              <a:rPr sz="1100" dirty="0">
                <a:solidFill>
                  <a:srgbClr val="414042"/>
                </a:solidFill>
                <a:latin typeface="Times New Roman" panose="02020603050405020304" pitchFamily="18" charset="0"/>
                <a:cs typeface="Times New Roman" panose="02020603050405020304" pitchFamily="18" charset="0"/>
              </a:rPr>
              <a:t>. </a:t>
            </a:r>
            <a:r>
              <a:rPr sz="1100" spc="-23" dirty="0">
                <a:solidFill>
                  <a:srgbClr val="414042"/>
                </a:solidFill>
                <a:latin typeface="Times New Roman" panose="02020603050405020304" pitchFamily="18" charset="0"/>
                <a:cs typeface="Times New Roman" panose="02020603050405020304" pitchFamily="18" charset="0"/>
              </a:rPr>
              <a:t>Con </a:t>
            </a:r>
            <a:r>
              <a:rPr sz="1100" spc="-28" dirty="0" err="1">
                <a:solidFill>
                  <a:srgbClr val="414042"/>
                </a:solidFill>
                <a:latin typeface="Times New Roman" panose="02020603050405020304" pitchFamily="18" charset="0"/>
                <a:cs typeface="Times New Roman" panose="02020603050405020304" pitchFamily="18" charset="0"/>
              </a:rPr>
              <a:t>người</a:t>
            </a:r>
            <a:r>
              <a:rPr sz="1100" spc="-28" dirty="0">
                <a:solidFill>
                  <a:srgbClr val="414042"/>
                </a:solidFill>
                <a:latin typeface="Times New Roman" panose="02020603050405020304" pitchFamily="18" charset="0"/>
                <a:cs typeface="Times New Roman" panose="02020603050405020304" pitchFamily="18" charset="0"/>
              </a:rPr>
              <a:t> </a:t>
            </a:r>
            <a:r>
              <a:rPr lang="en-US" sz="1100" b="1" dirty="0" smtClean="0">
                <a:latin typeface="Times New Roman" panose="02020603050405020304" pitchFamily="18" charset="0"/>
                <a:cs typeface="Times New Roman" panose="02020603050405020304" pitchFamily="18" charset="0"/>
              </a:rPr>
              <a:t>GLOBAL CASHEW LINKS</a:t>
            </a:r>
            <a:r>
              <a:rPr sz="1100" b="1" spc="-55" dirty="0" smtClean="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luôn</a:t>
            </a:r>
            <a:r>
              <a:rPr sz="1100" spc="4" dirty="0">
                <a:solidFill>
                  <a:srgbClr val="414042"/>
                </a:solidFill>
                <a:latin typeface="Times New Roman" panose="02020603050405020304" pitchFamily="18" charset="0"/>
                <a:cs typeface="Times New Roman" panose="02020603050405020304" pitchFamily="18" charset="0"/>
              </a:rPr>
              <a:t> </a:t>
            </a:r>
            <a:r>
              <a:rPr sz="1100" spc="-28" dirty="0" err="1">
                <a:solidFill>
                  <a:srgbClr val="414042"/>
                </a:solidFill>
                <a:latin typeface="Times New Roman" panose="02020603050405020304" pitchFamily="18" charset="0"/>
                <a:cs typeface="Times New Roman" panose="02020603050405020304" pitchFamily="18" charset="0"/>
              </a:rPr>
              <a:t>được</a:t>
            </a:r>
            <a:r>
              <a:rPr sz="1100" spc="-28" dirty="0">
                <a:solidFill>
                  <a:srgbClr val="414042"/>
                </a:solidFill>
                <a:latin typeface="Times New Roman" panose="02020603050405020304" pitchFamily="18" charset="0"/>
                <a:cs typeface="Times New Roman" panose="02020603050405020304" pitchFamily="18" charset="0"/>
              </a:rPr>
              <a:t> </a:t>
            </a:r>
            <a:r>
              <a:rPr sz="1100" dirty="0" err="1">
                <a:solidFill>
                  <a:srgbClr val="414042"/>
                </a:solidFill>
                <a:latin typeface="Times New Roman" panose="02020603050405020304" pitchFamily="18" charset="0"/>
                <a:cs typeface="Times New Roman" panose="02020603050405020304" pitchFamily="18" charset="0"/>
              </a:rPr>
              <a:t>trau</a:t>
            </a:r>
            <a:r>
              <a:rPr sz="1100" dirty="0">
                <a:solidFill>
                  <a:srgbClr val="414042"/>
                </a:solidFill>
                <a:latin typeface="Times New Roman" panose="02020603050405020304" pitchFamily="18" charset="0"/>
                <a:cs typeface="Times New Roman" panose="02020603050405020304" pitchFamily="18" charset="0"/>
              </a:rPr>
              <a:t> </a:t>
            </a:r>
            <a:r>
              <a:rPr sz="1100" spc="-9" dirty="0" err="1">
                <a:solidFill>
                  <a:srgbClr val="414042"/>
                </a:solidFill>
                <a:latin typeface="Times New Roman" panose="02020603050405020304" pitchFamily="18" charset="0"/>
                <a:cs typeface="Times New Roman" panose="02020603050405020304" pitchFamily="18" charset="0"/>
              </a:rPr>
              <a:t>dồi</a:t>
            </a:r>
            <a:r>
              <a:rPr sz="1100" spc="-9" dirty="0">
                <a:solidFill>
                  <a:srgbClr val="414042"/>
                </a:solidFill>
                <a:latin typeface="Times New Roman" panose="02020603050405020304" pitchFamily="18" charset="0"/>
                <a:cs typeface="Times New Roman" panose="02020603050405020304" pitchFamily="18" charset="0"/>
              </a:rPr>
              <a:t>, </a:t>
            </a:r>
            <a:r>
              <a:rPr sz="1100" spc="23" dirty="0" err="1">
                <a:solidFill>
                  <a:srgbClr val="414042"/>
                </a:solidFill>
                <a:latin typeface="Times New Roman" panose="02020603050405020304" pitchFamily="18" charset="0"/>
                <a:cs typeface="Times New Roman" panose="02020603050405020304" pitchFamily="18" charset="0"/>
              </a:rPr>
              <a:t>tu</a:t>
            </a:r>
            <a:r>
              <a:rPr sz="1100" spc="23" dirty="0">
                <a:solidFill>
                  <a:srgbClr val="414042"/>
                </a:solidFill>
                <a:latin typeface="Times New Roman" panose="02020603050405020304" pitchFamily="18" charset="0"/>
                <a:cs typeface="Times New Roman" panose="02020603050405020304" pitchFamily="18" charset="0"/>
              </a:rPr>
              <a:t> </a:t>
            </a:r>
            <a:r>
              <a:rPr sz="1100" spc="-28" dirty="0" err="1">
                <a:solidFill>
                  <a:srgbClr val="414042"/>
                </a:solidFill>
                <a:latin typeface="Times New Roman" panose="02020603050405020304" pitchFamily="18" charset="0"/>
                <a:cs typeface="Times New Roman" panose="02020603050405020304" pitchFamily="18" charset="0"/>
              </a:rPr>
              <a:t>dưỡng</a:t>
            </a:r>
            <a:r>
              <a:rPr sz="1100" spc="-28" dirty="0">
                <a:solidFill>
                  <a:srgbClr val="414042"/>
                </a:solidFill>
                <a:latin typeface="Times New Roman" panose="02020603050405020304" pitchFamily="18" charset="0"/>
                <a:cs typeface="Times New Roman" panose="02020603050405020304" pitchFamily="18" charset="0"/>
              </a:rPr>
              <a:t> </a:t>
            </a:r>
            <a:r>
              <a:rPr sz="1100" spc="-23" dirty="0" err="1">
                <a:solidFill>
                  <a:srgbClr val="414042"/>
                </a:solidFill>
                <a:latin typeface="Times New Roman" panose="02020603050405020304" pitchFamily="18" charset="0"/>
                <a:cs typeface="Times New Roman" panose="02020603050405020304" pitchFamily="18" charset="0"/>
              </a:rPr>
              <a:t>và</a:t>
            </a:r>
            <a:r>
              <a:rPr sz="1100" spc="-23" dirty="0">
                <a:solidFill>
                  <a:srgbClr val="414042"/>
                </a:solidFill>
                <a:latin typeface="Times New Roman" panose="02020603050405020304" pitchFamily="18" charset="0"/>
                <a:cs typeface="Times New Roman" panose="02020603050405020304" pitchFamily="18" charset="0"/>
              </a:rPr>
              <a:t> </a:t>
            </a:r>
            <a:r>
              <a:rPr sz="1100" spc="-32" dirty="0">
                <a:solidFill>
                  <a:srgbClr val="414042"/>
                </a:solidFill>
                <a:latin typeface="Times New Roman" panose="02020603050405020304" pitchFamily="18" charset="0"/>
                <a:cs typeface="Times New Roman" panose="02020603050405020304" pitchFamily="18" charset="0"/>
              </a:rPr>
              <a:t>ý </a:t>
            </a:r>
            <a:r>
              <a:rPr sz="1100" dirty="0" err="1">
                <a:solidFill>
                  <a:srgbClr val="414042"/>
                </a:solidFill>
                <a:latin typeface="Times New Roman" panose="02020603050405020304" pitchFamily="18" charset="0"/>
                <a:cs typeface="Times New Roman" panose="02020603050405020304" pitchFamily="18" charset="0"/>
              </a:rPr>
              <a:t>thức</a:t>
            </a:r>
            <a:r>
              <a:rPr sz="1100" dirty="0">
                <a:solidFill>
                  <a:srgbClr val="414042"/>
                </a:solidFill>
                <a:latin typeface="Times New Roman" panose="02020603050405020304" pitchFamily="18" charset="0"/>
                <a:cs typeface="Times New Roman" panose="02020603050405020304" pitchFamily="18" charset="0"/>
              </a:rPr>
              <a:t> </a:t>
            </a:r>
            <a:r>
              <a:rPr sz="1100" spc="-28" dirty="0" err="1">
                <a:solidFill>
                  <a:srgbClr val="414042"/>
                </a:solidFill>
                <a:latin typeface="Times New Roman" panose="02020603050405020304" pitchFamily="18" charset="0"/>
                <a:cs typeface="Times New Roman" panose="02020603050405020304" pitchFamily="18" charset="0"/>
              </a:rPr>
              <a:t>được</a:t>
            </a:r>
            <a:r>
              <a:rPr sz="1100" spc="-28" dirty="0">
                <a:solidFill>
                  <a:srgbClr val="414042"/>
                </a:solidFill>
                <a:latin typeface="Times New Roman" panose="02020603050405020304" pitchFamily="18" charset="0"/>
                <a:cs typeface="Times New Roman" panose="02020603050405020304" pitchFamily="18" charset="0"/>
              </a:rPr>
              <a:t> </a:t>
            </a:r>
            <a:r>
              <a:rPr sz="1100" spc="-23" dirty="0" err="1">
                <a:solidFill>
                  <a:srgbClr val="414042"/>
                </a:solidFill>
                <a:latin typeface="Times New Roman" panose="02020603050405020304" pitchFamily="18" charset="0"/>
                <a:cs typeface="Times New Roman" panose="02020603050405020304" pitchFamily="18" charset="0"/>
              </a:rPr>
              <a:t>sứ</a:t>
            </a:r>
            <a:r>
              <a:rPr sz="1100" spc="-23" dirty="0">
                <a:solidFill>
                  <a:srgbClr val="414042"/>
                </a:solidFill>
                <a:latin typeface="Times New Roman" panose="02020603050405020304" pitchFamily="18" charset="0"/>
                <a:cs typeface="Times New Roman" panose="02020603050405020304" pitchFamily="18" charset="0"/>
              </a:rPr>
              <a:t> </a:t>
            </a:r>
            <a:r>
              <a:rPr sz="1100" dirty="0" err="1">
                <a:solidFill>
                  <a:srgbClr val="414042"/>
                </a:solidFill>
                <a:latin typeface="Times New Roman" panose="02020603050405020304" pitchFamily="18" charset="0"/>
                <a:cs typeface="Times New Roman" panose="02020603050405020304" pitchFamily="18" charset="0"/>
              </a:rPr>
              <a:t>mệnh</a:t>
            </a:r>
            <a:r>
              <a:rPr sz="1100" dirty="0">
                <a:solidFill>
                  <a:srgbClr val="414042"/>
                </a:solidFill>
                <a:latin typeface="Times New Roman" panose="02020603050405020304" pitchFamily="18" charset="0"/>
                <a:cs typeface="Times New Roman" panose="02020603050405020304" pitchFamily="18" charset="0"/>
              </a:rPr>
              <a:t> </a:t>
            </a:r>
            <a:r>
              <a:rPr sz="1100" dirty="0" err="1" smtClean="0">
                <a:solidFill>
                  <a:srgbClr val="414042"/>
                </a:solidFill>
                <a:latin typeface="Times New Roman" panose="02020603050405020304" pitchFamily="18" charset="0"/>
                <a:cs typeface="Times New Roman" panose="02020603050405020304" pitchFamily="18" charset="0"/>
              </a:rPr>
              <a:t>phục</a:t>
            </a:r>
            <a:r>
              <a:rPr sz="1100" dirty="0" smtClean="0">
                <a:solidFill>
                  <a:srgbClr val="414042"/>
                </a:solidFill>
                <a:latin typeface="Times New Roman" panose="02020603050405020304" pitchFamily="18" charset="0"/>
                <a:cs typeface="Times New Roman" panose="02020603050405020304" pitchFamily="18" charset="0"/>
              </a:rPr>
              <a:t> </a:t>
            </a:r>
            <a:r>
              <a:rPr sz="1100" spc="-15" dirty="0" err="1">
                <a:solidFill>
                  <a:srgbClr val="414042"/>
                </a:solidFill>
                <a:latin typeface="Times New Roman" panose="02020603050405020304" pitchFamily="18" charset="0"/>
                <a:cs typeface="Times New Roman" panose="02020603050405020304" pitchFamily="18" charset="0"/>
              </a:rPr>
              <a:t>vụ</a:t>
            </a:r>
            <a:r>
              <a:rPr sz="1100" spc="-15" dirty="0">
                <a:solidFill>
                  <a:srgbClr val="414042"/>
                </a:solidFill>
                <a:latin typeface="Times New Roman" panose="02020603050405020304" pitchFamily="18" charset="0"/>
                <a:cs typeface="Times New Roman" panose="02020603050405020304" pitchFamily="18" charset="0"/>
              </a:rPr>
              <a:t> </a:t>
            </a:r>
            <a:r>
              <a:rPr sz="1100" dirty="0" err="1">
                <a:solidFill>
                  <a:srgbClr val="414042"/>
                </a:solidFill>
                <a:latin typeface="Times New Roman" panose="02020603050405020304" pitchFamily="18" charset="0"/>
                <a:cs typeface="Times New Roman" panose="02020603050405020304" pitchFamily="18" charset="0"/>
              </a:rPr>
              <a:t>khách</a:t>
            </a:r>
            <a:r>
              <a:rPr sz="1100" dirty="0">
                <a:solidFill>
                  <a:srgbClr val="414042"/>
                </a:solidFill>
                <a:latin typeface="Times New Roman" panose="02020603050405020304" pitchFamily="18" charset="0"/>
                <a:cs typeface="Times New Roman" panose="02020603050405020304" pitchFamily="18" charset="0"/>
              </a:rPr>
              <a:t> </a:t>
            </a:r>
            <a:r>
              <a:rPr sz="1100" spc="-9" dirty="0" err="1">
                <a:solidFill>
                  <a:srgbClr val="414042"/>
                </a:solidFill>
                <a:latin typeface="Times New Roman" panose="02020603050405020304" pitchFamily="18" charset="0"/>
                <a:cs typeface="Times New Roman" panose="02020603050405020304" pitchFamily="18" charset="0"/>
              </a:rPr>
              <a:t>hàng</a:t>
            </a:r>
            <a:r>
              <a:rPr sz="1100" spc="-9" dirty="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của</a:t>
            </a:r>
            <a:r>
              <a:rPr sz="1100" spc="-4" dirty="0">
                <a:solidFill>
                  <a:srgbClr val="414042"/>
                </a:solidFill>
                <a:latin typeface="Times New Roman" panose="02020603050405020304" pitchFamily="18" charset="0"/>
                <a:cs typeface="Times New Roman" panose="02020603050405020304" pitchFamily="18" charset="0"/>
              </a:rPr>
              <a:t> </a:t>
            </a:r>
            <a:r>
              <a:rPr sz="1100" dirty="0" err="1">
                <a:solidFill>
                  <a:srgbClr val="414042"/>
                </a:solidFill>
                <a:latin typeface="Times New Roman" panose="02020603050405020304" pitchFamily="18" charset="0"/>
                <a:cs typeface="Times New Roman" panose="02020603050405020304" pitchFamily="18" charset="0"/>
              </a:rPr>
              <a:t>mình</a:t>
            </a:r>
            <a:r>
              <a:rPr sz="1100" dirty="0">
                <a:solidFill>
                  <a:srgbClr val="414042"/>
                </a:solidFill>
                <a:latin typeface="Times New Roman" panose="02020603050405020304" pitchFamily="18" charset="0"/>
                <a:cs typeface="Times New Roman" panose="02020603050405020304" pitchFamily="18" charset="0"/>
              </a:rPr>
              <a:t>. </a:t>
            </a:r>
            <a:r>
              <a:rPr sz="1100" spc="19" dirty="0">
                <a:solidFill>
                  <a:srgbClr val="D82927"/>
                </a:solidFill>
                <a:latin typeface="Times New Roman" panose="02020603050405020304" pitchFamily="18" charset="0"/>
                <a:cs typeface="Times New Roman" panose="02020603050405020304" pitchFamily="18" charset="0"/>
              </a:rPr>
              <a:t>“</a:t>
            </a:r>
            <a:r>
              <a:rPr sz="1100" spc="19" dirty="0" err="1">
                <a:solidFill>
                  <a:srgbClr val="D82927"/>
                </a:solidFill>
                <a:latin typeface="Times New Roman" panose="02020603050405020304" pitchFamily="18" charset="0"/>
                <a:cs typeface="Times New Roman" panose="02020603050405020304" pitchFamily="18" charset="0"/>
              </a:rPr>
              <a:t>Chăm</a:t>
            </a:r>
            <a:r>
              <a:rPr sz="1100" spc="19" dirty="0">
                <a:solidFill>
                  <a:srgbClr val="D82927"/>
                </a:solidFill>
                <a:latin typeface="Times New Roman" panose="02020603050405020304" pitchFamily="18" charset="0"/>
                <a:cs typeface="Times New Roman" panose="02020603050405020304" pitchFamily="18" charset="0"/>
              </a:rPr>
              <a:t> </a:t>
            </a:r>
            <a:r>
              <a:rPr sz="1100" spc="37" dirty="0" err="1">
                <a:solidFill>
                  <a:srgbClr val="D82927"/>
                </a:solidFill>
                <a:latin typeface="Times New Roman" panose="02020603050405020304" pitchFamily="18" charset="0"/>
                <a:cs typeface="Times New Roman" panose="02020603050405020304" pitchFamily="18" charset="0"/>
              </a:rPr>
              <a:t>sóc</a:t>
            </a:r>
            <a:r>
              <a:rPr sz="1100" spc="37" dirty="0">
                <a:solidFill>
                  <a:srgbClr val="D82927"/>
                </a:solidFill>
                <a:latin typeface="Times New Roman" panose="02020603050405020304" pitchFamily="18" charset="0"/>
                <a:cs typeface="Times New Roman" panose="02020603050405020304" pitchFamily="18" charset="0"/>
              </a:rPr>
              <a:t> </a:t>
            </a:r>
            <a:r>
              <a:rPr sz="1100" spc="23" dirty="0" err="1">
                <a:solidFill>
                  <a:srgbClr val="D82927"/>
                </a:solidFill>
                <a:latin typeface="Times New Roman" panose="02020603050405020304" pitchFamily="18" charset="0"/>
                <a:cs typeface="Times New Roman" panose="02020603050405020304" pitchFamily="18" charset="0"/>
              </a:rPr>
              <a:t>khách</a:t>
            </a:r>
            <a:r>
              <a:rPr sz="1100" spc="23" dirty="0">
                <a:solidFill>
                  <a:srgbClr val="D82927"/>
                </a:solidFill>
                <a:latin typeface="Times New Roman" panose="02020603050405020304" pitchFamily="18" charset="0"/>
                <a:cs typeface="Times New Roman" panose="02020603050405020304" pitchFamily="18" charset="0"/>
              </a:rPr>
              <a:t> </a:t>
            </a:r>
            <a:r>
              <a:rPr sz="1100" spc="19" dirty="0" err="1">
                <a:solidFill>
                  <a:srgbClr val="D82927"/>
                </a:solidFill>
                <a:latin typeface="Times New Roman" panose="02020603050405020304" pitchFamily="18" charset="0"/>
                <a:cs typeface="Times New Roman" panose="02020603050405020304" pitchFamily="18" charset="0"/>
              </a:rPr>
              <a:t>hàng</a:t>
            </a:r>
            <a:r>
              <a:rPr sz="1100" spc="19" dirty="0">
                <a:solidFill>
                  <a:srgbClr val="D82927"/>
                </a:solidFill>
                <a:latin typeface="Times New Roman" panose="02020603050405020304" pitchFamily="18" charset="0"/>
                <a:cs typeface="Times New Roman" panose="02020603050405020304" pitchFamily="18" charset="0"/>
              </a:rPr>
              <a:t> </a:t>
            </a:r>
            <a:r>
              <a:rPr sz="1100" spc="15" dirty="0" err="1">
                <a:solidFill>
                  <a:srgbClr val="D82927"/>
                </a:solidFill>
                <a:latin typeface="Times New Roman" panose="02020603050405020304" pitchFamily="18" charset="0"/>
                <a:cs typeface="Times New Roman" panose="02020603050405020304" pitchFamily="18" charset="0"/>
              </a:rPr>
              <a:t>để</a:t>
            </a:r>
            <a:r>
              <a:rPr sz="1100" spc="15" dirty="0">
                <a:solidFill>
                  <a:srgbClr val="D82927"/>
                </a:solidFill>
                <a:latin typeface="Times New Roman" panose="02020603050405020304" pitchFamily="18" charset="0"/>
                <a:cs typeface="Times New Roman" panose="02020603050405020304" pitchFamily="18" charset="0"/>
              </a:rPr>
              <a:t> </a:t>
            </a:r>
            <a:r>
              <a:rPr sz="1100" spc="19" dirty="0" err="1">
                <a:solidFill>
                  <a:srgbClr val="D82927"/>
                </a:solidFill>
                <a:latin typeface="Times New Roman" panose="02020603050405020304" pitchFamily="18" charset="0"/>
                <a:cs typeface="Times New Roman" panose="02020603050405020304" pitchFamily="18" charset="0"/>
              </a:rPr>
              <a:t>tồn</a:t>
            </a:r>
            <a:r>
              <a:rPr sz="1100" spc="19" dirty="0">
                <a:solidFill>
                  <a:srgbClr val="D82927"/>
                </a:solidFill>
                <a:latin typeface="Times New Roman" panose="02020603050405020304" pitchFamily="18" charset="0"/>
                <a:cs typeface="Times New Roman" panose="02020603050405020304" pitchFamily="18" charset="0"/>
              </a:rPr>
              <a:t> </a:t>
            </a:r>
            <a:r>
              <a:rPr sz="1100" spc="42" dirty="0" err="1">
                <a:solidFill>
                  <a:srgbClr val="D82927"/>
                </a:solidFill>
                <a:latin typeface="Times New Roman" panose="02020603050405020304" pitchFamily="18" charset="0"/>
                <a:cs typeface="Times New Roman" panose="02020603050405020304" pitchFamily="18" charset="0"/>
              </a:rPr>
              <a:t>tại</a:t>
            </a:r>
            <a:r>
              <a:rPr sz="1100" spc="42" dirty="0">
                <a:solidFill>
                  <a:srgbClr val="D82927"/>
                </a:solidFill>
                <a:latin typeface="Times New Roman" panose="02020603050405020304" pitchFamily="18" charset="0"/>
                <a:cs typeface="Times New Roman" panose="02020603050405020304" pitchFamily="18" charset="0"/>
              </a:rPr>
              <a:t> </a:t>
            </a:r>
            <a:r>
              <a:rPr sz="1100" spc="-4" dirty="0" err="1">
                <a:solidFill>
                  <a:srgbClr val="D82927"/>
                </a:solidFill>
                <a:latin typeface="Times New Roman" panose="02020603050405020304" pitchFamily="18" charset="0"/>
                <a:cs typeface="Times New Roman" panose="02020603050405020304" pitchFamily="18" charset="0"/>
              </a:rPr>
              <a:t>và</a:t>
            </a:r>
            <a:r>
              <a:rPr sz="1100" spc="-4" dirty="0">
                <a:solidFill>
                  <a:srgbClr val="D82927"/>
                </a:solidFill>
                <a:latin typeface="Times New Roman" panose="02020603050405020304" pitchFamily="18" charset="0"/>
                <a:cs typeface="Times New Roman" panose="02020603050405020304" pitchFamily="18" charset="0"/>
              </a:rPr>
              <a:t> </a:t>
            </a:r>
            <a:r>
              <a:rPr sz="1100" spc="32" dirty="0" err="1">
                <a:solidFill>
                  <a:srgbClr val="D82927"/>
                </a:solidFill>
                <a:latin typeface="Times New Roman" panose="02020603050405020304" pitchFamily="18" charset="0"/>
                <a:cs typeface="Times New Roman" panose="02020603050405020304" pitchFamily="18" charset="0"/>
              </a:rPr>
              <a:t>phát</a:t>
            </a:r>
            <a:r>
              <a:rPr sz="1100" spc="32" dirty="0">
                <a:solidFill>
                  <a:srgbClr val="D82927"/>
                </a:solidFill>
                <a:latin typeface="Times New Roman" panose="02020603050405020304" pitchFamily="18" charset="0"/>
                <a:cs typeface="Times New Roman" panose="02020603050405020304" pitchFamily="18" charset="0"/>
              </a:rPr>
              <a:t> </a:t>
            </a:r>
            <a:r>
              <a:rPr sz="1100" spc="28" dirty="0" err="1">
                <a:solidFill>
                  <a:srgbClr val="D82927"/>
                </a:solidFill>
                <a:latin typeface="Times New Roman" panose="02020603050405020304" pitchFamily="18" charset="0"/>
                <a:cs typeface="Times New Roman" panose="02020603050405020304" pitchFamily="18" charset="0"/>
              </a:rPr>
              <a:t>triển</a:t>
            </a:r>
            <a:r>
              <a:rPr sz="1100" spc="28" dirty="0">
                <a:solidFill>
                  <a:srgbClr val="D82927"/>
                </a:solidFill>
                <a:latin typeface="Times New Roman" panose="02020603050405020304" pitchFamily="18" charset="0"/>
                <a:cs typeface="Times New Roman" panose="02020603050405020304" pitchFamily="18" charset="0"/>
              </a:rPr>
              <a:t>” </a:t>
            </a:r>
            <a:r>
              <a:rPr sz="1100" spc="-65" dirty="0">
                <a:solidFill>
                  <a:srgbClr val="414042"/>
                </a:solidFill>
                <a:latin typeface="Times New Roman" panose="02020603050405020304" pitchFamily="18" charset="0"/>
                <a:cs typeface="Times New Roman" panose="02020603050405020304" pitchFamily="18" charset="0"/>
              </a:rPr>
              <a:t>- </a:t>
            </a:r>
            <a:r>
              <a:rPr sz="1100" dirty="0" err="1" smtClean="0">
                <a:solidFill>
                  <a:srgbClr val="414042"/>
                </a:solidFill>
                <a:latin typeface="Times New Roman" panose="02020603050405020304" pitchFamily="18" charset="0"/>
                <a:cs typeface="Times New Roman" panose="02020603050405020304" pitchFamily="18" charset="0"/>
              </a:rPr>
              <a:t>đ</a:t>
            </a:r>
            <a:r>
              <a:rPr lang="en-US" sz="1100" dirty="0" err="1">
                <a:solidFill>
                  <a:srgbClr val="414042"/>
                </a:solidFill>
                <a:latin typeface="Times New Roman" panose="02020603050405020304" pitchFamily="18" charset="0"/>
                <a:cs typeface="Times New Roman" panose="02020603050405020304" pitchFamily="18" charset="0"/>
              </a:rPr>
              <a:t>ã</a:t>
            </a:r>
            <a:r>
              <a:rPr sz="1100" dirty="0" smtClean="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là</a:t>
            </a:r>
            <a:r>
              <a:rPr sz="1100" spc="4" dirty="0">
                <a:solidFill>
                  <a:srgbClr val="414042"/>
                </a:solidFill>
                <a:latin typeface="Times New Roman" panose="02020603050405020304" pitchFamily="18" charset="0"/>
                <a:cs typeface="Times New Roman" panose="02020603050405020304" pitchFamily="18" charset="0"/>
              </a:rPr>
              <a:t> </a:t>
            </a:r>
            <a:r>
              <a:rPr sz="1100" spc="-4" dirty="0" err="1" smtClean="0">
                <a:solidFill>
                  <a:srgbClr val="414042"/>
                </a:solidFill>
                <a:latin typeface="Times New Roman" panose="02020603050405020304" pitchFamily="18" charset="0"/>
                <a:cs typeface="Times New Roman" panose="02020603050405020304" pitchFamily="18" charset="0"/>
              </a:rPr>
              <a:t>câu</a:t>
            </a:r>
            <a:r>
              <a:rPr sz="1100" spc="-4" dirty="0" smtClean="0">
                <a:solidFill>
                  <a:srgbClr val="414042"/>
                </a:solidFill>
                <a:latin typeface="Times New Roman" panose="02020603050405020304" pitchFamily="18" charset="0"/>
                <a:cs typeface="Times New Roman" panose="02020603050405020304" pitchFamily="18" charset="0"/>
              </a:rPr>
              <a:t> </a:t>
            </a:r>
            <a:r>
              <a:rPr sz="1100" spc="9" dirty="0" err="1">
                <a:solidFill>
                  <a:srgbClr val="414042"/>
                </a:solidFill>
                <a:latin typeface="Times New Roman" panose="02020603050405020304" pitchFamily="18" charset="0"/>
                <a:cs typeface="Times New Roman" panose="02020603050405020304" pitchFamily="18" charset="0"/>
              </a:rPr>
              <a:t>nói</a:t>
            </a:r>
            <a:r>
              <a:rPr sz="1100" spc="9" dirty="0">
                <a:solidFill>
                  <a:srgbClr val="414042"/>
                </a:solidFill>
                <a:latin typeface="Times New Roman" panose="02020603050405020304" pitchFamily="18" charset="0"/>
                <a:cs typeface="Times New Roman" panose="02020603050405020304" pitchFamily="18" charset="0"/>
              </a:rPr>
              <a:t> </a:t>
            </a:r>
            <a:r>
              <a:rPr sz="1100" spc="-19" dirty="0" err="1">
                <a:solidFill>
                  <a:srgbClr val="414042"/>
                </a:solidFill>
                <a:latin typeface="Times New Roman" panose="02020603050405020304" pitchFamily="18" charset="0"/>
                <a:cs typeface="Times New Roman" panose="02020603050405020304" pitchFamily="18" charset="0"/>
              </a:rPr>
              <a:t>cửa</a:t>
            </a:r>
            <a:r>
              <a:rPr sz="1100" spc="-19" dirty="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miệng</a:t>
            </a:r>
            <a:r>
              <a:rPr sz="1100" spc="4" dirty="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của</a:t>
            </a:r>
            <a:r>
              <a:rPr sz="1100" spc="-4" dirty="0">
                <a:solidFill>
                  <a:srgbClr val="414042"/>
                </a:solidFill>
                <a:latin typeface="Times New Roman" panose="02020603050405020304" pitchFamily="18" charset="0"/>
                <a:cs typeface="Times New Roman" panose="02020603050405020304" pitchFamily="18" charset="0"/>
              </a:rPr>
              <a:t> </a:t>
            </a:r>
            <a:r>
              <a:rPr sz="1100" spc="23" dirty="0" err="1">
                <a:solidFill>
                  <a:srgbClr val="414042"/>
                </a:solidFill>
                <a:latin typeface="Times New Roman" panose="02020603050405020304" pitchFamily="18" charset="0"/>
                <a:cs typeface="Times New Roman" panose="02020603050405020304" pitchFamily="18" charset="0"/>
              </a:rPr>
              <a:t>mỗi</a:t>
            </a:r>
            <a:r>
              <a:rPr sz="1100" spc="23" dirty="0">
                <a:solidFill>
                  <a:srgbClr val="414042"/>
                </a:solidFill>
                <a:latin typeface="Times New Roman" panose="02020603050405020304" pitchFamily="18" charset="0"/>
                <a:cs typeface="Times New Roman" panose="02020603050405020304" pitchFamily="18" charset="0"/>
              </a:rPr>
              <a:t> </a:t>
            </a:r>
            <a:r>
              <a:rPr sz="1100" spc="4" dirty="0">
                <a:solidFill>
                  <a:srgbClr val="414042"/>
                </a:solidFill>
                <a:latin typeface="Times New Roman" panose="02020603050405020304" pitchFamily="18" charset="0"/>
                <a:cs typeface="Times New Roman" panose="02020603050405020304" pitchFamily="18" charset="0"/>
              </a:rPr>
              <a:t>con </a:t>
            </a:r>
            <a:r>
              <a:rPr sz="1100" spc="-28" dirty="0" err="1">
                <a:solidFill>
                  <a:srgbClr val="414042"/>
                </a:solidFill>
                <a:latin typeface="Times New Roman" panose="02020603050405020304" pitchFamily="18" charset="0"/>
                <a:cs typeface="Times New Roman" panose="02020603050405020304" pitchFamily="18" charset="0"/>
              </a:rPr>
              <a:t>người</a:t>
            </a:r>
            <a:r>
              <a:rPr sz="1100" spc="-28" dirty="0">
                <a:solidFill>
                  <a:srgbClr val="414042"/>
                </a:solidFill>
                <a:latin typeface="Times New Roman" panose="02020603050405020304" pitchFamily="18" charset="0"/>
                <a:cs typeface="Times New Roman" panose="02020603050405020304" pitchFamily="18" charset="0"/>
              </a:rPr>
              <a:t> </a:t>
            </a:r>
            <a:r>
              <a:rPr lang="vi-VN" sz="1100" dirty="0" smtClean="0">
                <a:solidFill>
                  <a:srgbClr val="414042"/>
                </a:solidFill>
                <a:latin typeface="Times New Roman" panose="02020603050405020304" pitchFamily="18" charset="0"/>
                <a:cs typeface="Times New Roman" panose="02020603050405020304" pitchFamily="18" charset="0"/>
              </a:rPr>
              <a:t>ở</a:t>
            </a:r>
            <a:r>
              <a:rPr lang="vi-VN" sz="1100" b="1" dirty="0" smtClean="0">
                <a:solidFill>
                  <a:srgbClr val="414042"/>
                </a:solidFill>
                <a:latin typeface="Times New Roman" panose="02020603050405020304" pitchFamily="18" charset="0"/>
                <a:cs typeface="Times New Roman" panose="02020603050405020304" pitchFamily="18" charset="0"/>
              </a:rPr>
              <a:t> </a:t>
            </a:r>
            <a:r>
              <a:rPr lang="en-US" sz="1100" b="1" dirty="0" smtClean="0">
                <a:latin typeface="Times New Roman" panose="02020603050405020304" pitchFamily="18" charset="0"/>
                <a:cs typeface="Times New Roman" panose="02020603050405020304" pitchFamily="18" charset="0"/>
              </a:rPr>
              <a:t>GLOBAL CASHEW LINKS</a:t>
            </a:r>
            <a:r>
              <a:rPr sz="1100" spc="-37" dirty="0" smtClean="0">
                <a:solidFill>
                  <a:srgbClr val="414042"/>
                </a:solidFill>
                <a:latin typeface="Times New Roman" panose="02020603050405020304" pitchFamily="18" charset="0"/>
                <a:cs typeface="Times New Roman" panose="02020603050405020304" pitchFamily="18" charset="0"/>
              </a:rPr>
              <a:t>.</a:t>
            </a:r>
            <a:endParaRPr sz="1100" dirty="0">
              <a:latin typeface="Times New Roman" panose="02020603050405020304" pitchFamily="18" charset="0"/>
              <a:cs typeface="Times New Roman" panose="02020603050405020304" pitchFamily="18" charset="0"/>
            </a:endParaRPr>
          </a:p>
          <a:p>
            <a:pPr>
              <a:spcBef>
                <a:spcPts val="28"/>
              </a:spcBef>
            </a:pPr>
            <a:endParaRPr sz="1100" dirty="0">
              <a:latin typeface="Times New Roman" panose="02020603050405020304" pitchFamily="18" charset="0"/>
              <a:cs typeface="Times New Roman" panose="02020603050405020304" pitchFamily="18" charset="0"/>
            </a:endParaRPr>
          </a:p>
          <a:p>
            <a:pPr marL="11765" marR="9412" algn="just">
              <a:lnSpc>
                <a:spcPct val="118100"/>
              </a:lnSpc>
              <a:spcBef>
                <a:spcPts val="4"/>
              </a:spcBef>
            </a:pPr>
            <a:r>
              <a:rPr sz="1100" spc="-46" dirty="0" err="1">
                <a:solidFill>
                  <a:srgbClr val="414042"/>
                </a:solidFill>
                <a:latin typeface="Times New Roman" panose="02020603050405020304" pitchFamily="18" charset="0"/>
                <a:cs typeface="Times New Roman" panose="02020603050405020304" pitchFamily="18" charset="0"/>
              </a:rPr>
              <a:t>Để</a:t>
            </a:r>
            <a:r>
              <a:rPr sz="1100" spc="-93" dirty="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thuận</a:t>
            </a:r>
            <a:r>
              <a:rPr sz="1100" spc="-84" dirty="0">
                <a:solidFill>
                  <a:srgbClr val="414042"/>
                </a:solidFill>
                <a:latin typeface="Times New Roman" panose="02020603050405020304" pitchFamily="18" charset="0"/>
                <a:cs typeface="Times New Roman" panose="02020603050405020304" pitchFamily="18" charset="0"/>
              </a:rPr>
              <a:t> </a:t>
            </a:r>
            <a:r>
              <a:rPr sz="1100" spc="-19" dirty="0" err="1">
                <a:solidFill>
                  <a:srgbClr val="414042"/>
                </a:solidFill>
                <a:latin typeface="Times New Roman" panose="02020603050405020304" pitchFamily="18" charset="0"/>
                <a:cs typeface="Times New Roman" panose="02020603050405020304" pitchFamily="18" charset="0"/>
              </a:rPr>
              <a:t>lợi</a:t>
            </a:r>
            <a:r>
              <a:rPr sz="1100" spc="-84" dirty="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cho</a:t>
            </a:r>
            <a:r>
              <a:rPr sz="1100" spc="-88" dirty="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việc</a:t>
            </a:r>
            <a:r>
              <a:rPr sz="1100" spc="-84" dirty="0">
                <a:solidFill>
                  <a:srgbClr val="414042"/>
                </a:solidFill>
                <a:latin typeface="Times New Roman" panose="02020603050405020304" pitchFamily="18" charset="0"/>
                <a:cs typeface="Times New Roman" panose="02020603050405020304" pitchFamily="18" charset="0"/>
              </a:rPr>
              <a:t> </a:t>
            </a:r>
            <a:r>
              <a:rPr sz="1100" spc="32" dirty="0" err="1">
                <a:solidFill>
                  <a:srgbClr val="414042"/>
                </a:solidFill>
                <a:latin typeface="Times New Roman" panose="02020603050405020304" pitchFamily="18" charset="0"/>
                <a:cs typeface="Times New Roman" panose="02020603050405020304" pitchFamily="18" charset="0"/>
              </a:rPr>
              <a:t>tìm</a:t>
            </a:r>
            <a:r>
              <a:rPr sz="1100" spc="-88" dirty="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hiểu</a:t>
            </a:r>
            <a:r>
              <a:rPr sz="1100" spc="-84" dirty="0">
                <a:solidFill>
                  <a:srgbClr val="414042"/>
                </a:solidFill>
                <a:latin typeface="Times New Roman" panose="02020603050405020304" pitchFamily="18" charset="0"/>
                <a:cs typeface="Times New Roman" panose="02020603050405020304" pitchFamily="18" charset="0"/>
              </a:rPr>
              <a:t> </a:t>
            </a:r>
            <a:r>
              <a:rPr sz="1100" spc="-23" dirty="0" err="1">
                <a:solidFill>
                  <a:srgbClr val="414042"/>
                </a:solidFill>
                <a:latin typeface="Times New Roman" panose="02020603050405020304" pitchFamily="18" charset="0"/>
                <a:cs typeface="Times New Roman" panose="02020603050405020304" pitchFamily="18" charset="0"/>
              </a:rPr>
              <a:t>và</a:t>
            </a:r>
            <a:r>
              <a:rPr sz="1100" spc="-88" dirty="0">
                <a:solidFill>
                  <a:srgbClr val="414042"/>
                </a:solidFill>
                <a:latin typeface="Times New Roman" panose="02020603050405020304" pitchFamily="18" charset="0"/>
                <a:cs typeface="Times New Roman" panose="02020603050405020304" pitchFamily="18" charset="0"/>
              </a:rPr>
              <a:t> </a:t>
            </a:r>
            <a:r>
              <a:rPr sz="1100" spc="-19" dirty="0" err="1">
                <a:solidFill>
                  <a:srgbClr val="414042"/>
                </a:solidFill>
                <a:latin typeface="Times New Roman" panose="02020603050405020304" pitchFamily="18" charset="0"/>
                <a:cs typeface="Times New Roman" panose="02020603050405020304" pitchFamily="18" charset="0"/>
              </a:rPr>
              <a:t>lựa</a:t>
            </a:r>
            <a:r>
              <a:rPr sz="1100" spc="-84" dirty="0">
                <a:solidFill>
                  <a:srgbClr val="414042"/>
                </a:solidFill>
                <a:latin typeface="Times New Roman" panose="02020603050405020304" pitchFamily="18" charset="0"/>
                <a:cs typeface="Times New Roman" panose="02020603050405020304" pitchFamily="18" charset="0"/>
              </a:rPr>
              <a:t> </a:t>
            </a:r>
            <a:r>
              <a:rPr sz="1100" spc="-19" dirty="0" err="1">
                <a:solidFill>
                  <a:srgbClr val="414042"/>
                </a:solidFill>
                <a:latin typeface="Times New Roman" panose="02020603050405020304" pitchFamily="18" charset="0"/>
                <a:cs typeface="Times New Roman" panose="02020603050405020304" pitchFamily="18" charset="0"/>
              </a:rPr>
              <a:t>chọn</a:t>
            </a:r>
            <a:r>
              <a:rPr sz="1100" spc="-19" dirty="0">
                <a:solidFill>
                  <a:srgbClr val="414042"/>
                </a:solidFill>
                <a:latin typeface="Times New Roman" panose="02020603050405020304" pitchFamily="18" charset="0"/>
                <a:cs typeface="Times New Roman" panose="02020603050405020304" pitchFamily="18" charset="0"/>
              </a:rPr>
              <a:t>,</a:t>
            </a:r>
            <a:r>
              <a:rPr sz="1100" spc="-84" dirty="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chúng</a:t>
            </a:r>
            <a:r>
              <a:rPr sz="1100" spc="-93" dirty="0">
                <a:solidFill>
                  <a:srgbClr val="414042"/>
                </a:solidFill>
                <a:latin typeface="Times New Roman" panose="02020603050405020304" pitchFamily="18" charset="0"/>
                <a:cs typeface="Times New Roman" panose="02020603050405020304" pitchFamily="18" charset="0"/>
              </a:rPr>
              <a:t> </a:t>
            </a:r>
            <a:r>
              <a:rPr sz="1100" spc="23" dirty="0" err="1">
                <a:solidFill>
                  <a:srgbClr val="414042"/>
                </a:solidFill>
                <a:latin typeface="Times New Roman" panose="02020603050405020304" pitchFamily="18" charset="0"/>
                <a:cs typeface="Times New Roman" panose="02020603050405020304" pitchFamily="18" charset="0"/>
              </a:rPr>
              <a:t>tôi</a:t>
            </a:r>
            <a:r>
              <a:rPr sz="1100" spc="-88" dirty="0">
                <a:solidFill>
                  <a:srgbClr val="414042"/>
                </a:solidFill>
                <a:latin typeface="Times New Roman" panose="02020603050405020304" pitchFamily="18" charset="0"/>
                <a:cs typeface="Times New Roman" panose="02020603050405020304" pitchFamily="18" charset="0"/>
              </a:rPr>
              <a:t> </a:t>
            </a:r>
            <a:r>
              <a:rPr sz="1100" dirty="0" err="1">
                <a:solidFill>
                  <a:srgbClr val="414042"/>
                </a:solidFill>
                <a:latin typeface="Times New Roman" panose="02020603050405020304" pitchFamily="18" charset="0"/>
                <a:cs typeface="Times New Roman" panose="02020603050405020304" pitchFamily="18" charset="0"/>
              </a:rPr>
              <a:t>xin</a:t>
            </a:r>
            <a:r>
              <a:rPr sz="1100" spc="-84" dirty="0">
                <a:solidFill>
                  <a:srgbClr val="414042"/>
                </a:solidFill>
                <a:latin typeface="Times New Roman" panose="02020603050405020304" pitchFamily="18" charset="0"/>
                <a:cs typeface="Times New Roman" panose="02020603050405020304" pitchFamily="18" charset="0"/>
              </a:rPr>
              <a:t> </a:t>
            </a:r>
            <a:r>
              <a:rPr sz="1100" spc="-15" dirty="0" err="1">
                <a:solidFill>
                  <a:srgbClr val="414042"/>
                </a:solidFill>
                <a:latin typeface="Times New Roman" panose="02020603050405020304" pitchFamily="18" charset="0"/>
                <a:cs typeface="Times New Roman" panose="02020603050405020304" pitchFamily="18" charset="0"/>
              </a:rPr>
              <a:t>gửi</a:t>
            </a:r>
            <a:r>
              <a:rPr sz="1100" spc="-88" dirty="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đến</a:t>
            </a:r>
            <a:r>
              <a:rPr sz="1100" spc="-88" dirty="0">
                <a:solidFill>
                  <a:srgbClr val="414042"/>
                </a:solidFill>
                <a:latin typeface="Times New Roman" panose="02020603050405020304" pitchFamily="18" charset="0"/>
                <a:cs typeface="Times New Roman" panose="02020603050405020304" pitchFamily="18" charset="0"/>
              </a:rPr>
              <a:t> </a:t>
            </a:r>
            <a:r>
              <a:rPr sz="1100" spc="-46" dirty="0" err="1">
                <a:solidFill>
                  <a:srgbClr val="414042"/>
                </a:solidFill>
                <a:latin typeface="Times New Roman" panose="02020603050405020304" pitchFamily="18" charset="0"/>
                <a:cs typeface="Times New Roman" panose="02020603050405020304" pitchFamily="18" charset="0"/>
              </a:rPr>
              <a:t>Quý</a:t>
            </a:r>
            <a:r>
              <a:rPr sz="1100" spc="-84" dirty="0">
                <a:solidFill>
                  <a:srgbClr val="414042"/>
                </a:solidFill>
                <a:latin typeface="Times New Roman" panose="02020603050405020304" pitchFamily="18" charset="0"/>
                <a:cs typeface="Times New Roman" panose="02020603050405020304" pitchFamily="18" charset="0"/>
              </a:rPr>
              <a:t> </a:t>
            </a:r>
            <a:r>
              <a:rPr sz="1100" spc="19" dirty="0" err="1">
                <a:solidFill>
                  <a:srgbClr val="414042"/>
                </a:solidFill>
                <a:latin typeface="Times New Roman" panose="02020603050405020304" pitchFamily="18" charset="0"/>
                <a:cs typeface="Times New Roman" panose="02020603050405020304" pitchFamily="18" charset="0"/>
              </a:rPr>
              <a:t>đối</a:t>
            </a:r>
            <a:r>
              <a:rPr sz="1100" spc="-84" dirty="0">
                <a:solidFill>
                  <a:srgbClr val="414042"/>
                </a:solidFill>
                <a:latin typeface="Times New Roman" panose="02020603050405020304" pitchFamily="18" charset="0"/>
                <a:cs typeface="Times New Roman" panose="02020603050405020304" pitchFamily="18" charset="0"/>
              </a:rPr>
              <a:t> </a:t>
            </a:r>
            <a:r>
              <a:rPr sz="1100" spc="19" dirty="0" err="1">
                <a:solidFill>
                  <a:srgbClr val="414042"/>
                </a:solidFill>
                <a:latin typeface="Times New Roman" panose="02020603050405020304" pitchFamily="18" charset="0"/>
                <a:cs typeface="Times New Roman" panose="02020603050405020304" pitchFamily="18" charset="0"/>
              </a:rPr>
              <a:t>tác</a:t>
            </a:r>
            <a:r>
              <a:rPr sz="1100" spc="-88" dirty="0">
                <a:solidFill>
                  <a:srgbClr val="414042"/>
                </a:solidFill>
                <a:latin typeface="Times New Roman" panose="02020603050405020304" pitchFamily="18" charset="0"/>
                <a:cs typeface="Times New Roman" panose="02020603050405020304" pitchFamily="18" charset="0"/>
              </a:rPr>
              <a:t> </a:t>
            </a:r>
            <a:r>
              <a:rPr sz="1100" spc="-23" dirty="0" err="1">
                <a:solidFill>
                  <a:srgbClr val="414042"/>
                </a:solidFill>
                <a:latin typeface="Times New Roman" panose="02020603050405020304" pitchFamily="18" charset="0"/>
                <a:cs typeface="Times New Roman" panose="02020603050405020304" pitchFamily="18" charset="0"/>
              </a:rPr>
              <a:t>và</a:t>
            </a:r>
            <a:r>
              <a:rPr sz="1100" spc="-84" dirty="0">
                <a:solidFill>
                  <a:srgbClr val="414042"/>
                </a:solidFill>
                <a:latin typeface="Times New Roman" panose="02020603050405020304" pitchFamily="18" charset="0"/>
                <a:cs typeface="Times New Roman" panose="02020603050405020304" pitchFamily="18" charset="0"/>
              </a:rPr>
              <a:t> </a:t>
            </a:r>
            <a:r>
              <a:rPr sz="1100" dirty="0" err="1">
                <a:solidFill>
                  <a:srgbClr val="414042"/>
                </a:solidFill>
                <a:latin typeface="Times New Roman" panose="02020603050405020304" pitchFamily="18" charset="0"/>
                <a:cs typeface="Times New Roman" panose="02020603050405020304" pitchFamily="18" charset="0"/>
              </a:rPr>
              <a:t>khách</a:t>
            </a:r>
            <a:r>
              <a:rPr sz="1100" spc="-84" dirty="0">
                <a:solidFill>
                  <a:srgbClr val="414042"/>
                </a:solidFill>
                <a:latin typeface="Times New Roman" panose="02020603050405020304" pitchFamily="18" charset="0"/>
                <a:cs typeface="Times New Roman" panose="02020603050405020304" pitchFamily="18" charset="0"/>
              </a:rPr>
              <a:t> </a:t>
            </a:r>
            <a:r>
              <a:rPr sz="1100" spc="-9" dirty="0" err="1">
                <a:solidFill>
                  <a:srgbClr val="414042"/>
                </a:solidFill>
                <a:latin typeface="Times New Roman" panose="02020603050405020304" pitchFamily="18" charset="0"/>
                <a:cs typeface="Times New Roman" panose="02020603050405020304" pitchFamily="18" charset="0"/>
              </a:rPr>
              <a:t>hàng</a:t>
            </a:r>
            <a:r>
              <a:rPr sz="1100" spc="-9" dirty="0">
                <a:solidFill>
                  <a:srgbClr val="414042"/>
                </a:solidFill>
                <a:latin typeface="Times New Roman" panose="02020603050405020304" pitchFamily="18" charset="0"/>
                <a:cs typeface="Times New Roman" panose="02020603050405020304" pitchFamily="18" charset="0"/>
              </a:rPr>
              <a:t> </a:t>
            </a:r>
            <a:r>
              <a:rPr sz="1100" spc="-9" dirty="0" err="1" smtClean="0">
                <a:solidFill>
                  <a:srgbClr val="414042"/>
                </a:solidFill>
                <a:latin typeface="Times New Roman" panose="02020603050405020304" pitchFamily="18" charset="0"/>
                <a:cs typeface="Times New Roman" panose="02020603050405020304" pitchFamily="18" charset="0"/>
              </a:rPr>
              <a:t>bản</a:t>
            </a:r>
            <a:r>
              <a:rPr sz="1100" spc="-37" dirty="0" smtClean="0">
                <a:solidFill>
                  <a:srgbClr val="414042"/>
                </a:solidFill>
                <a:latin typeface="Times New Roman" panose="02020603050405020304" pitchFamily="18" charset="0"/>
                <a:cs typeface="Times New Roman" panose="02020603050405020304" pitchFamily="18" charset="0"/>
              </a:rPr>
              <a:t> </a:t>
            </a:r>
            <a:r>
              <a:rPr sz="1100" dirty="0" err="1">
                <a:solidFill>
                  <a:srgbClr val="414042"/>
                </a:solidFill>
                <a:latin typeface="Times New Roman" panose="02020603050405020304" pitchFamily="18" charset="0"/>
                <a:cs typeface="Times New Roman" panose="02020603050405020304" pitchFamily="18" charset="0"/>
              </a:rPr>
              <a:t>hô</a:t>
            </a:r>
            <a:r>
              <a:rPr sz="1100" dirty="0">
                <a:solidFill>
                  <a:srgbClr val="414042"/>
                </a:solidFill>
                <a:latin typeface="Times New Roman" panose="02020603050405020304" pitchFamily="18" charset="0"/>
                <a:cs typeface="Times New Roman" panose="02020603050405020304" pitchFamily="18" charset="0"/>
              </a:rPr>
              <a:t>̀</a:t>
            </a:r>
            <a:r>
              <a:rPr sz="1100" spc="-37" dirty="0">
                <a:solidFill>
                  <a:srgbClr val="414042"/>
                </a:solidFill>
                <a:latin typeface="Times New Roman" panose="02020603050405020304" pitchFamily="18" charset="0"/>
                <a:cs typeface="Times New Roman" panose="02020603050405020304" pitchFamily="18" charset="0"/>
              </a:rPr>
              <a:t> </a:t>
            </a:r>
            <a:r>
              <a:rPr sz="1100" spc="-42" dirty="0" err="1">
                <a:solidFill>
                  <a:srgbClr val="414042"/>
                </a:solidFill>
                <a:latin typeface="Times New Roman" panose="02020603050405020304" pitchFamily="18" charset="0"/>
                <a:cs typeface="Times New Roman" panose="02020603050405020304" pitchFamily="18" charset="0"/>
              </a:rPr>
              <a:t>sơ</a:t>
            </a:r>
            <a:r>
              <a:rPr sz="1100" spc="-32" dirty="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năng</a:t>
            </a:r>
            <a:r>
              <a:rPr sz="1100" spc="-37" dirty="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lực</a:t>
            </a:r>
            <a:r>
              <a:rPr sz="1100" spc="-32" dirty="0">
                <a:solidFill>
                  <a:srgbClr val="414042"/>
                </a:solidFill>
                <a:latin typeface="Times New Roman" panose="02020603050405020304" pitchFamily="18" charset="0"/>
                <a:cs typeface="Times New Roman" panose="02020603050405020304" pitchFamily="18" charset="0"/>
              </a:rPr>
              <a:t> </a:t>
            </a:r>
            <a:r>
              <a:rPr sz="1100" spc="-37" dirty="0" err="1">
                <a:solidFill>
                  <a:srgbClr val="414042"/>
                </a:solidFill>
                <a:latin typeface="Times New Roman" panose="02020603050405020304" pitchFamily="18" charset="0"/>
                <a:cs typeface="Times New Roman" panose="02020603050405020304" pitchFamily="18" charset="0"/>
              </a:rPr>
              <a:t>với</a:t>
            </a:r>
            <a:r>
              <a:rPr sz="1100" spc="-37" dirty="0">
                <a:solidFill>
                  <a:srgbClr val="414042"/>
                </a:solidFill>
                <a:latin typeface="Times New Roman" panose="02020603050405020304" pitchFamily="18" charset="0"/>
                <a:cs typeface="Times New Roman" panose="02020603050405020304" pitchFamily="18" charset="0"/>
              </a:rPr>
              <a:t> </a:t>
            </a:r>
            <a:r>
              <a:rPr sz="1100" spc="-9" dirty="0" err="1">
                <a:solidFill>
                  <a:srgbClr val="414042"/>
                </a:solidFill>
                <a:latin typeface="Times New Roman" panose="02020603050405020304" pitchFamily="18" charset="0"/>
                <a:cs typeface="Times New Roman" panose="02020603050405020304" pitchFamily="18" charset="0"/>
              </a:rPr>
              <a:t>đầy</a:t>
            </a:r>
            <a:r>
              <a:rPr sz="1100" spc="-32" dirty="0">
                <a:solidFill>
                  <a:srgbClr val="414042"/>
                </a:solidFill>
                <a:latin typeface="Times New Roman" panose="02020603050405020304" pitchFamily="18" charset="0"/>
                <a:cs typeface="Times New Roman" panose="02020603050405020304" pitchFamily="18" charset="0"/>
              </a:rPr>
              <a:t> </a:t>
            </a:r>
            <a:r>
              <a:rPr sz="1100" spc="9" dirty="0" err="1">
                <a:solidFill>
                  <a:srgbClr val="414042"/>
                </a:solidFill>
                <a:latin typeface="Times New Roman" panose="02020603050405020304" pitchFamily="18" charset="0"/>
                <a:cs typeface="Times New Roman" panose="02020603050405020304" pitchFamily="18" charset="0"/>
              </a:rPr>
              <a:t>đủ</a:t>
            </a:r>
            <a:r>
              <a:rPr sz="1100" spc="-32" dirty="0">
                <a:solidFill>
                  <a:srgbClr val="414042"/>
                </a:solidFill>
                <a:latin typeface="Times New Roman" panose="02020603050405020304" pitchFamily="18" charset="0"/>
                <a:cs typeface="Times New Roman" panose="02020603050405020304" pitchFamily="18" charset="0"/>
              </a:rPr>
              <a:t> </a:t>
            </a:r>
            <a:r>
              <a:rPr sz="1100" spc="9" dirty="0" err="1">
                <a:solidFill>
                  <a:srgbClr val="414042"/>
                </a:solidFill>
                <a:latin typeface="Times New Roman" panose="02020603050405020304" pitchFamily="18" charset="0"/>
                <a:cs typeface="Times New Roman" panose="02020603050405020304" pitchFamily="18" charset="0"/>
              </a:rPr>
              <a:t>thông</a:t>
            </a:r>
            <a:r>
              <a:rPr sz="1100" spc="-32" dirty="0">
                <a:solidFill>
                  <a:srgbClr val="414042"/>
                </a:solidFill>
                <a:latin typeface="Times New Roman" panose="02020603050405020304" pitchFamily="18" charset="0"/>
                <a:cs typeface="Times New Roman" panose="02020603050405020304" pitchFamily="18" charset="0"/>
              </a:rPr>
              <a:t> </a:t>
            </a:r>
            <a:r>
              <a:rPr sz="1100" spc="23" dirty="0">
                <a:solidFill>
                  <a:srgbClr val="414042"/>
                </a:solidFill>
                <a:latin typeface="Times New Roman" panose="02020603050405020304" pitchFamily="18" charset="0"/>
                <a:cs typeface="Times New Roman" panose="02020603050405020304" pitchFamily="18" charset="0"/>
              </a:rPr>
              <a:t>tin</a:t>
            </a:r>
            <a:r>
              <a:rPr sz="1100" spc="-32" dirty="0">
                <a:solidFill>
                  <a:srgbClr val="414042"/>
                </a:solidFill>
                <a:latin typeface="Times New Roman" panose="02020603050405020304" pitchFamily="18" charset="0"/>
                <a:cs typeface="Times New Roman" panose="02020603050405020304" pitchFamily="18" charset="0"/>
              </a:rPr>
              <a:t> </a:t>
            </a:r>
            <a:r>
              <a:rPr sz="1100" spc="-37" dirty="0" err="1">
                <a:solidFill>
                  <a:srgbClr val="414042"/>
                </a:solidFill>
                <a:latin typeface="Times New Roman" panose="02020603050405020304" pitchFamily="18" charset="0"/>
                <a:cs typeface="Times New Roman" panose="02020603050405020304" pitchFamily="18" charset="0"/>
              </a:rPr>
              <a:t>cơ</a:t>
            </a:r>
            <a:r>
              <a:rPr sz="1100" spc="-37" dirty="0">
                <a:solidFill>
                  <a:srgbClr val="414042"/>
                </a:solidFill>
                <a:latin typeface="Times New Roman" panose="02020603050405020304" pitchFamily="18" charset="0"/>
                <a:cs typeface="Times New Roman" panose="02020603050405020304" pitchFamily="18" charset="0"/>
              </a:rPr>
              <a:t> </a:t>
            </a:r>
            <a:r>
              <a:rPr sz="1100" spc="-9" dirty="0" err="1">
                <a:solidFill>
                  <a:srgbClr val="414042"/>
                </a:solidFill>
                <a:latin typeface="Times New Roman" panose="02020603050405020304" pitchFamily="18" charset="0"/>
                <a:cs typeface="Times New Roman" panose="02020603050405020304" pitchFamily="18" charset="0"/>
              </a:rPr>
              <a:t>bản</a:t>
            </a:r>
            <a:r>
              <a:rPr sz="1100" spc="-37" dirty="0">
                <a:solidFill>
                  <a:srgbClr val="414042"/>
                </a:solidFill>
                <a:latin typeface="Times New Roman" panose="02020603050405020304" pitchFamily="18" charset="0"/>
                <a:cs typeface="Times New Roman" panose="02020603050405020304" pitchFamily="18" charset="0"/>
              </a:rPr>
              <a:t> </a:t>
            </a:r>
            <a:r>
              <a:rPr sz="1100" spc="-32" dirty="0" err="1">
                <a:solidFill>
                  <a:srgbClr val="414042"/>
                </a:solidFill>
                <a:latin typeface="Times New Roman" panose="02020603050405020304" pitchFamily="18" charset="0"/>
                <a:cs typeface="Times New Roman" panose="02020603050405020304" pitchFamily="18" charset="0"/>
              </a:rPr>
              <a:t>về</a:t>
            </a:r>
            <a:r>
              <a:rPr sz="1100" spc="-37" dirty="0">
                <a:solidFill>
                  <a:srgbClr val="414042"/>
                </a:solidFill>
                <a:latin typeface="Times New Roman" panose="02020603050405020304" pitchFamily="18" charset="0"/>
                <a:cs typeface="Times New Roman" panose="02020603050405020304" pitchFamily="18" charset="0"/>
              </a:rPr>
              <a:t> </a:t>
            </a:r>
            <a:r>
              <a:rPr sz="1100" dirty="0" err="1">
                <a:solidFill>
                  <a:srgbClr val="414042"/>
                </a:solidFill>
                <a:latin typeface="Times New Roman" panose="02020603050405020304" pitchFamily="18" charset="0"/>
                <a:cs typeface="Times New Roman" panose="02020603050405020304" pitchFamily="18" charset="0"/>
              </a:rPr>
              <a:t>doanh</a:t>
            </a:r>
            <a:r>
              <a:rPr sz="1100" spc="-32" dirty="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nghiệp</a:t>
            </a:r>
            <a:r>
              <a:rPr sz="1100" spc="-37" dirty="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chúng</a:t>
            </a:r>
            <a:r>
              <a:rPr sz="1100" spc="-37" dirty="0">
                <a:solidFill>
                  <a:srgbClr val="414042"/>
                </a:solidFill>
                <a:latin typeface="Times New Roman" panose="02020603050405020304" pitchFamily="18" charset="0"/>
                <a:cs typeface="Times New Roman" panose="02020603050405020304" pitchFamily="18" charset="0"/>
              </a:rPr>
              <a:t> </a:t>
            </a:r>
            <a:r>
              <a:rPr sz="1100" spc="9" dirty="0" err="1">
                <a:solidFill>
                  <a:srgbClr val="414042"/>
                </a:solidFill>
                <a:latin typeface="Times New Roman" panose="02020603050405020304" pitchFamily="18" charset="0"/>
                <a:cs typeface="Times New Roman" panose="02020603050405020304" pitchFamily="18" charset="0"/>
              </a:rPr>
              <a:t>tôi</a:t>
            </a:r>
            <a:r>
              <a:rPr sz="1100" spc="9" dirty="0">
                <a:solidFill>
                  <a:srgbClr val="414042"/>
                </a:solidFill>
                <a:latin typeface="Times New Roman" panose="02020603050405020304" pitchFamily="18" charset="0"/>
                <a:cs typeface="Times New Roman" panose="02020603050405020304" pitchFamily="18" charset="0"/>
              </a:rPr>
              <a:t>.</a:t>
            </a:r>
            <a:endParaRPr sz="1100" dirty="0">
              <a:latin typeface="Times New Roman" panose="02020603050405020304" pitchFamily="18" charset="0"/>
              <a:cs typeface="Times New Roman" panose="02020603050405020304" pitchFamily="18" charset="0"/>
            </a:endParaRPr>
          </a:p>
          <a:p>
            <a:pPr marL="11765" algn="just">
              <a:spcBef>
                <a:spcPts val="240"/>
              </a:spcBef>
            </a:pPr>
            <a:r>
              <a:rPr sz="1100" spc="-19" dirty="0" err="1">
                <a:solidFill>
                  <a:srgbClr val="414042"/>
                </a:solidFill>
                <a:latin typeface="Times New Roman" panose="02020603050405020304" pitchFamily="18" charset="0"/>
                <a:cs typeface="Times New Roman" panose="02020603050405020304" pitchFamily="18" charset="0"/>
              </a:rPr>
              <a:t>Chúng</a:t>
            </a:r>
            <a:r>
              <a:rPr sz="1100" spc="-37" dirty="0">
                <a:solidFill>
                  <a:srgbClr val="414042"/>
                </a:solidFill>
                <a:latin typeface="Times New Roman" panose="02020603050405020304" pitchFamily="18" charset="0"/>
                <a:cs typeface="Times New Roman" panose="02020603050405020304" pitchFamily="18" charset="0"/>
              </a:rPr>
              <a:t> </a:t>
            </a:r>
            <a:r>
              <a:rPr sz="1100" spc="23" dirty="0" err="1">
                <a:solidFill>
                  <a:srgbClr val="414042"/>
                </a:solidFill>
                <a:latin typeface="Times New Roman" panose="02020603050405020304" pitchFamily="18" charset="0"/>
                <a:cs typeface="Times New Roman" panose="02020603050405020304" pitchFamily="18" charset="0"/>
              </a:rPr>
              <a:t>tôi</a:t>
            </a:r>
            <a:r>
              <a:rPr sz="1100" spc="-37" dirty="0">
                <a:solidFill>
                  <a:srgbClr val="414042"/>
                </a:solidFill>
                <a:latin typeface="Times New Roman" panose="02020603050405020304" pitchFamily="18" charset="0"/>
                <a:cs typeface="Times New Roman" panose="02020603050405020304" pitchFamily="18" charset="0"/>
              </a:rPr>
              <a:t> </a:t>
            </a:r>
            <a:r>
              <a:rPr sz="1100" spc="-19" dirty="0" err="1">
                <a:solidFill>
                  <a:srgbClr val="414042"/>
                </a:solidFill>
                <a:latin typeface="Times New Roman" panose="02020603050405020304" pitchFamily="18" charset="0"/>
                <a:cs typeface="Times New Roman" panose="02020603050405020304" pitchFamily="18" charset="0"/>
              </a:rPr>
              <a:t>hy</a:t>
            </a:r>
            <a:r>
              <a:rPr sz="1100" spc="-37" dirty="0">
                <a:solidFill>
                  <a:srgbClr val="414042"/>
                </a:solidFill>
                <a:latin typeface="Times New Roman" panose="02020603050405020304" pitchFamily="18" charset="0"/>
                <a:cs typeface="Times New Roman" panose="02020603050405020304" pitchFamily="18" charset="0"/>
              </a:rPr>
              <a:t> </a:t>
            </a:r>
            <a:r>
              <a:rPr sz="1100" spc="-9" dirty="0" err="1">
                <a:solidFill>
                  <a:srgbClr val="414042"/>
                </a:solidFill>
                <a:latin typeface="Times New Roman" panose="02020603050405020304" pitchFamily="18" charset="0"/>
                <a:cs typeface="Times New Roman" panose="02020603050405020304" pitchFamily="18" charset="0"/>
              </a:rPr>
              <a:t>vọng</a:t>
            </a:r>
            <a:r>
              <a:rPr sz="1100" spc="-37" dirty="0">
                <a:solidFill>
                  <a:srgbClr val="414042"/>
                </a:solidFill>
                <a:latin typeface="Times New Roman" panose="02020603050405020304" pitchFamily="18" charset="0"/>
                <a:cs typeface="Times New Roman" panose="02020603050405020304" pitchFamily="18" charset="0"/>
              </a:rPr>
              <a:t> </a:t>
            </a:r>
            <a:r>
              <a:rPr sz="1100" spc="-9" dirty="0" err="1">
                <a:solidFill>
                  <a:srgbClr val="414042"/>
                </a:solidFill>
                <a:latin typeface="Times New Roman" panose="02020603050405020304" pitchFamily="18" charset="0"/>
                <a:cs typeface="Times New Roman" panose="02020603050405020304" pitchFamily="18" charset="0"/>
              </a:rPr>
              <a:t>nhận</a:t>
            </a:r>
            <a:r>
              <a:rPr sz="1100" spc="-37" dirty="0">
                <a:solidFill>
                  <a:srgbClr val="414042"/>
                </a:solidFill>
                <a:latin typeface="Times New Roman" panose="02020603050405020304" pitchFamily="18" charset="0"/>
                <a:cs typeface="Times New Roman" panose="02020603050405020304" pitchFamily="18" charset="0"/>
              </a:rPr>
              <a:t> </a:t>
            </a:r>
            <a:r>
              <a:rPr sz="1100" spc="-28" dirty="0" err="1">
                <a:solidFill>
                  <a:srgbClr val="414042"/>
                </a:solidFill>
                <a:latin typeface="Times New Roman" panose="02020603050405020304" pitchFamily="18" charset="0"/>
                <a:cs typeface="Times New Roman" panose="02020603050405020304" pitchFamily="18" charset="0"/>
              </a:rPr>
              <a:t>được</a:t>
            </a:r>
            <a:r>
              <a:rPr sz="1100" spc="-28" dirty="0">
                <a:solidFill>
                  <a:srgbClr val="414042"/>
                </a:solidFill>
                <a:latin typeface="Times New Roman" panose="02020603050405020304" pitchFamily="18" charset="0"/>
                <a:cs typeface="Times New Roman" panose="02020603050405020304" pitchFamily="18" charset="0"/>
              </a:rPr>
              <a:t> </a:t>
            </a:r>
            <a:r>
              <a:rPr sz="1100" spc="-23" dirty="0" err="1">
                <a:solidFill>
                  <a:srgbClr val="414042"/>
                </a:solidFill>
                <a:latin typeface="Times New Roman" panose="02020603050405020304" pitchFamily="18" charset="0"/>
                <a:cs typeface="Times New Roman" panose="02020603050405020304" pitchFamily="18" charset="0"/>
              </a:rPr>
              <a:t>sự</a:t>
            </a:r>
            <a:r>
              <a:rPr sz="1100" spc="-32" dirty="0">
                <a:solidFill>
                  <a:srgbClr val="414042"/>
                </a:solidFill>
                <a:latin typeface="Times New Roman" panose="02020603050405020304" pitchFamily="18" charset="0"/>
                <a:cs typeface="Times New Roman" panose="02020603050405020304" pitchFamily="18" charset="0"/>
              </a:rPr>
              <a:t> </a:t>
            </a:r>
            <a:r>
              <a:rPr sz="1100" spc="-32" dirty="0" err="1">
                <a:solidFill>
                  <a:srgbClr val="414042"/>
                </a:solidFill>
                <a:latin typeface="Times New Roman" panose="02020603050405020304" pitchFamily="18" charset="0"/>
                <a:cs typeface="Times New Roman" panose="02020603050405020304" pitchFamily="18" charset="0"/>
              </a:rPr>
              <a:t>hợp</a:t>
            </a:r>
            <a:r>
              <a:rPr sz="1100" spc="-37" dirty="0">
                <a:solidFill>
                  <a:srgbClr val="414042"/>
                </a:solidFill>
                <a:latin typeface="Times New Roman" panose="02020603050405020304" pitchFamily="18" charset="0"/>
                <a:cs typeface="Times New Roman" panose="02020603050405020304" pitchFamily="18" charset="0"/>
              </a:rPr>
              <a:t> </a:t>
            </a:r>
            <a:r>
              <a:rPr sz="1100" spc="19" dirty="0" err="1">
                <a:solidFill>
                  <a:srgbClr val="414042"/>
                </a:solidFill>
                <a:latin typeface="Times New Roman" panose="02020603050405020304" pitchFamily="18" charset="0"/>
                <a:cs typeface="Times New Roman" panose="02020603050405020304" pitchFamily="18" charset="0"/>
              </a:rPr>
              <a:t>tác</a:t>
            </a:r>
            <a:r>
              <a:rPr sz="1100" spc="-32" dirty="0">
                <a:solidFill>
                  <a:srgbClr val="414042"/>
                </a:solidFill>
                <a:latin typeface="Times New Roman" panose="02020603050405020304" pitchFamily="18" charset="0"/>
                <a:cs typeface="Times New Roman" panose="02020603050405020304" pitchFamily="18" charset="0"/>
              </a:rPr>
              <a:t> </a:t>
            </a:r>
            <a:r>
              <a:rPr sz="1100" spc="-4" dirty="0" err="1">
                <a:solidFill>
                  <a:srgbClr val="414042"/>
                </a:solidFill>
                <a:latin typeface="Times New Roman" panose="02020603050405020304" pitchFamily="18" charset="0"/>
                <a:cs typeface="Times New Roman" panose="02020603050405020304" pitchFamily="18" charset="0"/>
              </a:rPr>
              <a:t>của</a:t>
            </a:r>
            <a:r>
              <a:rPr sz="1100" spc="-37" dirty="0">
                <a:solidFill>
                  <a:srgbClr val="414042"/>
                </a:solidFill>
                <a:latin typeface="Times New Roman" panose="02020603050405020304" pitchFamily="18" charset="0"/>
                <a:cs typeface="Times New Roman" panose="02020603050405020304" pitchFamily="18" charset="0"/>
              </a:rPr>
              <a:t> </a:t>
            </a:r>
            <a:r>
              <a:rPr sz="1100" spc="-46" dirty="0" err="1">
                <a:solidFill>
                  <a:srgbClr val="414042"/>
                </a:solidFill>
                <a:latin typeface="Times New Roman" panose="02020603050405020304" pitchFamily="18" charset="0"/>
                <a:cs typeface="Times New Roman" panose="02020603050405020304" pitchFamily="18" charset="0"/>
              </a:rPr>
              <a:t>Quý</a:t>
            </a:r>
            <a:r>
              <a:rPr sz="1100" spc="-32" dirty="0">
                <a:solidFill>
                  <a:srgbClr val="414042"/>
                </a:solidFill>
                <a:latin typeface="Times New Roman" panose="02020603050405020304" pitchFamily="18" charset="0"/>
                <a:cs typeface="Times New Roman" panose="02020603050405020304" pitchFamily="18" charset="0"/>
              </a:rPr>
              <a:t> </a:t>
            </a:r>
            <a:r>
              <a:rPr sz="1100" spc="19" dirty="0" err="1">
                <a:solidFill>
                  <a:srgbClr val="414042"/>
                </a:solidFill>
                <a:latin typeface="Times New Roman" panose="02020603050405020304" pitchFamily="18" charset="0"/>
                <a:cs typeface="Times New Roman" panose="02020603050405020304" pitchFamily="18" charset="0"/>
              </a:rPr>
              <a:t>đối</a:t>
            </a:r>
            <a:r>
              <a:rPr sz="1100" spc="-28" dirty="0">
                <a:solidFill>
                  <a:srgbClr val="414042"/>
                </a:solidFill>
                <a:latin typeface="Times New Roman" panose="02020603050405020304" pitchFamily="18" charset="0"/>
                <a:cs typeface="Times New Roman" panose="02020603050405020304" pitchFamily="18" charset="0"/>
              </a:rPr>
              <a:t> </a:t>
            </a:r>
            <a:r>
              <a:rPr sz="1100" spc="19" dirty="0" err="1">
                <a:solidFill>
                  <a:srgbClr val="414042"/>
                </a:solidFill>
                <a:latin typeface="Times New Roman" panose="02020603050405020304" pitchFamily="18" charset="0"/>
                <a:cs typeface="Times New Roman" panose="02020603050405020304" pitchFamily="18" charset="0"/>
              </a:rPr>
              <a:t>tác</a:t>
            </a:r>
            <a:r>
              <a:rPr sz="1100" spc="-32" dirty="0">
                <a:solidFill>
                  <a:srgbClr val="414042"/>
                </a:solidFill>
                <a:latin typeface="Times New Roman" panose="02020603050405020304" pitchFamily="18" charset="0"/>
                <a:cs typeface="Times New Roman" panose="02020603050405020304" pitchFamily="18" charset="0"/>
              </a:rPr>
              <a:t> </a:t>
            </a:r>
            <a:r>
              <a:rPr sz="1100" spc="-28" dirty="0" err="1">
                <a:solidFill>
                  <a:srgbClr val="414042"/>
                </a:solidFill>
                <a:latin typeface="Times New Roman" panose="02020603050405020304" pitchFamily="18" charset="0"/>
                <a:cs typeface="Times New Roman" panose="02020603050405020304" pitchFamily="18" charset="0"/>
              </a:rPr>
              <a:t>và</a:t>
            </a:r>
            <a:r>
              <a:rPr sz="1100" spc="-37" dirty="0">
                <a:solidFill>
                  <a:srgbClr val="414042"/>
                </a:solidFill>
                <a:latin typeface="Times New Roman" panose="02020603050405020304" pitchFamily="18" charset="0"/>
                <a:cs typeface="Times New Roman" panose="02020603050405020304" pitchFamily="18" charset="0"/>
              </a:rPr>
              <a:t> </a:t>
            </a:r>
            <a:r>
              <a:rPr sz="1100" dirty="0" err="1">
                <a:solidFill>
                  <a:srgbClr val="414042"/>
                </a:solidFill>
                <a:latin typeface="Times New Roman" panose="02020603050405020304" pitchFamily="18" charset="0"/>
                <a:cs typeface="Times New Roman" panose="02020603050405020304" pitchFamily="18" charset="0"/>
              </a:rPr>
              <a:t>khách</a:t>
            </a:r>
            <a:r>
              <a:rPr sz="1100" spc="-37" dirty="0">
                <a:solidFill>
                  <a:srgbClr val="414042"/>
                </a:solidFill>
                <a:latin typeface="Times New Roman" panose="02020603050405020304" pitchFamily="18" charset="0"/>
                <a:cs typeface="Times New Roman" panose="02020603050405020304" pitchFamily="18" charset="0"/>
              </a:rPr>
              <a:t> </a:t>
            </a:r>
            <a:r>
              <a:rPr sz="1100" spc="-9" dirty="0" err="1">
                <a:solidFill>
                  <a:srgbClr val="414042"/>
                </a:solidFill>
                <a:latin typeface="Times New Roman" panose="02020603050405020304" pitchFamily="18" charset="0"/>
                <a:cs typeface="Times New Roman" panose="02020603050405020304" pitchFamily="18" charset="0"/>
              </a:rPr>
              <a:t>hàng</a:t>
            </a:r>
            <a:r>
              <a:rPr sz="1100" spc="-9" dirty="0">
                <a:solidFill>
                  <a:srgbClr val="414042"/>
                </a:solidFill>
                <a:latin typeface="Times New Roman" panose="02020603050405020304" pitchFamily="18" charset="0"/>
                <a:cs typeface="Times New Roman" panose="02020603050405020304" pitchFamily="18" charset="0"/>
              </a:rPr>
              <a:t>.</a:t>
            </a:r>
            <a:endParaRPr sz="1100" dirty="0">
              <a:latin typeface="Times New Roman" panose="02020603050405020304" pitchFamily="18" charset="0"/>
              <a:cs typeface="Times New Roman" panose="02020603050405020304" pitchFamily="18" charset="0"/>
            </a:endParaRPr>
          </a:p>
          <a:p>
            <a:pPr>
              <a:spcBef>
                <a:spcPts val="37"/>
              </a:spcBef>
            </a:pPr>
            <a:endParaRPr sz="1100" dirty="0">
              <a:latin typeface="Times New Roman" panose="02020603050405020304" pitchFamily="18" charset="0"/>
              <a:cs typeface="Times New Roman" panose="02020603050405020304" pitchFamily="18" charset="0"/>
            </a:endParaRPr>
          </a:p>
          <a:p>
            <a:pPr marR="1074093" algn="r"/>
            <a:r>
              <a:rPr sz="1100" b="1" i="1" spc="-46" dirty="0" err="1">
                <a:solidFill>
                  <a:srgbClr val="414042"/>
                </a:solidFill>
                <a:latin typeface="Times New Roman" panose="02020603050405020304" pitchFamily="18" charset="0"/>
                <a:cs typeface="Times New Roman" panose="02020603050405020304" pitchFamily="18" charset="0"/>
              </a:rPr>
              <a:t>Trân</a:t>
            </a:r>
            <a:r>
              <a:rPr sz="1100" b="1" i="1" spc="-42" dirty="0">
                <a:solidFill>
                  <a:srgbClr val="414042"/>
                </a:solidFill>
                <a:latin typeface="Times New Roman" panose="02020603050405020304" pitchFamily="18" charset="0"/>
                <a:cs typeface="Times New Roman" panose="02020603050405020304" pitchFamily="18" charset="0"/>
              </a:rPr>
              <a:t> </a:t>
            </a:r>
            <a:r>
              <a:rPr sz="1100" b="1" i="1" spc="-50" dirty="0" err="1">
                <a:solidFill>
                  <a:srgbClr val="414042"/>
                </a:solidFill>
                <a:latin typeface="Times New Roman" panose="02020603050405020304" pitchFamily="18" charset="0"/>
                <a:cs typeface="Times New Roman" panose="02020603050405020304" pitchFamily="18" charset="0"/>
              </a:rPr>
              <a:t>trọng</a:t>
            </a:r>
            <a:r>
              <a:rPr sz="1100" b="1" i="1" spc="-50" dirty="0" smtClean="0">
                <a:solidFill>
                  <a:srgbClr val="414042"/>
                </a:solidFill>
                <a:latin typeface="Times New Roman" panose="02020603050405020304" pitchFamily="18" charset="0"/>
                <a:cs typeface="Times New Roman" panose="02020603050405020304" pitchFamily="18" charset="0"/>
              </a:rPr>
              <a:t>!</a:t>
            </a:r>
            <a:endParaRPr sz="1100" dirty="0">
              <a:latin typeface="Times New Roman" panose="02020603050405020304" pitchFamily="18" charset="0"/>
              <a:cs typeface="Times New Roman" panose="02020603050405020304" pitchFamily="18" charset="0"/>
            </a:endParaRPr>
          </a:p>
        </p:txBody>
      </p:sp>
      <p:sp>
        <p:nvSpPr>
          <p:cNvPr id="25" name="object 20"/>
          <p:cNvSpPr txBox="1"/>
          <p:nvPr/>
        </p:nvSpPr>
        <p:spPr>
          <a:xfrm>
            <a:off x="5131958" y="9327510"/>
            <a:ext cx="1317663" cy="165768"/>
          </a:xfrm>
          <a:prstGeom prst="rect">
            <a:avLst/>
          </a:prstGeom>
        </p:spPr>
        <p:txBody>
          <a:bodyPr vert="horz" wrap="square" lIns="0" tIns="11765" rIns="0" bIns="0" rtlCol="0">
            <a:spAutoFit/>
          </a:bodyPr>
          <a:lstStyle/>
          <a:p>
            <a:pPr marL="11765">
              <a:spcBef>
                <a:spcPts val="93"/>
              </a:spcBef>
            </a:pPr>
            <a:r>
              <a:rPr lang="vi-VN" sz="1000" b="1">
                <a:solidFill>
                  <a:schemeClr val="accent1"/>
                </a:solidFill>
              </a:rPr>
              <a:t>Global Cashew Links</a:t>
            </a:r>
            <a:endParaRPr sz="926">
              <a:solidFill>
                <a:schemeClr val="accent1"/>
              </a:solidFill>
              <a:latin typeface="Arial"/>
              <a:cs typeface="Arial"/>
            </a:endParaRPr>
          </a:p>
        </p:txBody>
      </p:sp>
    </p:spTree>
    <p:extLst>
      <p:ext uri="{BB962C8B-B14F-4D97-AF65-F5344CB8AC3E}">
        <p14:creationId xmlns:p14="http://schemas.microsoft.com/office/powerpoint/2010/main" val="1553724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4669" y="604837"/>
            <a:ext cx="3017693" cy="390525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868" y="4552950"/>
            <a:ext cx="3518188" cy="45529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18" y="647700"/>
            <a:ext cx="2951451" cy="3819525"/>
          </a:xfrm>
          <a:prstGeom prst="rect">
            <a:avLst/>
          </a:prstGeom>
        </p:spPr>
      </p:pic>
      <p:sp>
        <p:nvSpPr>
          <p:cNvPr id="5" name="object 20"/>
          <p:cNvSpPr txBox="1"/>
          <p:nvPr/>
        </p:nvSpPr>
        <p:spPr>
          <a:xfrm>
            <a:off x="5026510" y="9458922"/>
            <a:ext cx="1630792" cy="165768"/>
          </a:xfrm>
          <a:prstGeom prst="rect">
            <a:avLst/>
          </a:prstGeom>
        </p:spPr>
        <p:txBody>
          <a:bodyPr vert="horz" wrap="square" lIns="0" tIns="11765" rIns="0" bIns="0" rtlCol="0">
            <a:spAutoFit/>
          </a:bodyPr>
          <a:lstStyle/>
          <a:p>
            <a:pPr marL="11765">
              <a:spcBef>
                <a:spcPts val="93"/>
              </a:spcBef>
            </a:pPr>
            <a:r>
              <a:rPr lang="vi-VN" sz="1000" b="1">
                <a:solidFill>
                  <a:schemeClr val="accent1"/>
                </a:solidFill>
              </a:rPr>
              <a:t>Global Cashew Links</a:t>
            </a:r>
            <a:endParaRPr sz="926">
              <a:solidFill>
                <a:schemeClr val="accent1"/>
              </a:solidFill>
              <a:latin typeface="Arial"/>
              <a:cs typeface="Arial"/>
            </a:endParaRPr>
          </a:p>
        </p:txBody>
      </p:sp>
    </p:spTree>
    <p:extLst>
      <p:ext uri="{BB962C8B-B14F-4D97-AF65-F5344CB8AC3E}">
        <p14:creationId xmlns:p14="http://schemas.microsoft.com/office/powerpoint/2010/main" val="3873975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7562850"/>
            <a:ext cx="6858001" cy="2341984"/>
          </a:xfrm>
          <a:custGeom>
            <a:avLst/>
            <a:gdLst/>
            <a:ahLst/>
            <a:cxnLst/>
            <a:rect l="l" t="t" r="r" b="b"/>
            <a:pathLst>
              <a:path w="7560309" h="3177540">
                <a:moveTo>
                  <a:pt x="7560005" y="0"/>
                </a:moveTo>
                <a:lnTo>
                  <a:pt x="0" y="0"/>
                </a:lnTo>
                <a:lnTo>
                  <a:pt x="0" y="3177400"/>
                </a:lnTo>
                <a:lnTo>
                  <a:pt x="7560005" y="3177400"/>
                </a:lnTo>
                <a:lnTo>
                  <a:pt x="7560005" y="0"/>
                </a:lnTo>
                <a:close/>
              </a:path>
            </a:pathLst>
          </a:custGeom>
          <a:solidFill>
            <a:srgbClr val="78BD75">
              <a:alpha val="14999"/>
            </a:srgbClr>
          </a:solidFill>
        </p:spPr>
        <p:txBody>
          <a:bodyPr wrap="square" lIns="0" tIns="0" rIns="0" bIns="0" rtlCol="0"/>
          <a:lstStyle/>
          <a:p>
            <a:endParaRPr sz="1667"/>
          </a:p>
        </p:txBody>
      </p:sp>
      <p:sp>
        <p:nvSpPr>
          <p:cNvPr id="15" name="object 15"/>
          <p:cNvSpPr txBox="1"/>
          <p:nvPr/>
        </p:nvSpPr>
        <p:spPr>
          <a:xfrm>
            <a:off x="150365" y="7142681"/>
            <a:ext cx="4771822" cy="1991781"/>
          </a:xfrm>
          <a:prstGeom prst="rect">
            <a:avLst/>
          </a:prstGeom>
        </p:spPr>
        <p:txBody>
          <a:bodyPr vert="horz" wrap="square" lIns="0" tIns="11765" rIns="0" bIns="0" rtlCol="0">
            <a:spAutoFit/>
          </a:bodyPr>
          <a:lstStyle/>
          <a:p>
            <a:pPr marL="11765">
              <a:spcBef>
                <a:spcPts val="93"/>
              </a:spcBef>
              <a:tabLst>
                <a:tab pos="698220" algn="l"/>
                <a:tab pos="1662903" algn="l"/>
                <a:tab pos="2363476" algn="l"/>
                <a:tab pos="2846994" algn="l"/>
              </a:tabLst>
            </a:pPr>
            <a:r>
              <a:rPr sz="2316" b="1" spc="-418" smtClean="0">
                <a:solidFill>
                  <a:srgbClr val="78BD75"/>
                </a:solidFill>
                <a:latin typeface="Arial"/>
                <a:cs typeface="Arial"/>
              </a:rPr>
              <a:t> </a:t>
            </a:r>
            <a:endParaRPr sz="2316">
              <a:latin typeface="Arial"/>
              <a:cs typeface="Arial"/>
            </a:endParaRPr>
          </a:p>
          <a:p>
            <a:pPr marL="11765">
              <a:spcBef>
                <a:spcPts val="611"/>
              </a:spcBef>
            </a:pPr>
            <a:r>
              <a:rPr lang="vi-VN" sz="1100" b="1" spc="-42">
                <a:solidFill>
                  <a:srgbClr val="414042"/>
                </a:solidFill>
                <a:latin typeface="Times New Roman" panose="02020603050405020304" pitchFamily="18" charset="0"/>
                <a:cs typeface="Times New Roman" panose="02020603050405020304" pitchFamily="18" charset="0"/>
              </a:rPr>
              <a:t>Tên </a:t>
            </a:r>
            <a:r>
              <a:rPr lang="vi-VN" sz="1100" b="1" spc="-50">
                <a:solidFill>
                  <a:srgbClr val="414042"/>
                </a:solidFill>
                <a:latin typeface="Times New Roman" panose="02020603050405020304" pitchFamily="18" charset="0"/>
                <a:cs typeface="Times New Roman" panose="02020603050405020304" pitchFamily="18" charset="0"/>
              </a:rPr>
              <a:t>công </a:t>
            </a:r>
            <a:r>
              <a:rPr lang="vi-VN" sz="1100" b="1" spc="-37">
                <a:solidFill>
                  <a:srgbClr val="414042"/>
                </a:solidFill>
                <a:latin typeface="Times New Roman" panose="02020603050405020304" pitchFamily="18" charset="0"/>
                <a:cs typeface="Times New Roman" panose="02020603050405020304" pitchFamily="18" charset="0"/>
              </a:rPr>
              <a:t>ty: </a:t>
            </a:r>
            <a:r>
              <a:rPr lang="vi-VN" sz="1100" b="1">
                <a:latin typeface="Times New Roman" panose="02020603050405020304" pitchFamily="18" charset="0"/>
                <a:cs typeface="Times New Roman" panose="02020603050405020304" pitchFamily="18" charset="0"/>
              </a:rPr>
              <a:t>CÔNG TY TNHH GLOBAL CASHEW LINKS</a:t>
            </a:r>
            <a:endParaRPr lang="vi-VN" sz="1100">
              <a:latin typeface="Times New Roman" panose="02020603050405020304" pitchFamily="18" charset="0"/>
              <a:cs typeface="Times New Roman" panose="02020603050405020304" pitchFamily="18" charset="0"/>
            </a:endParaRPr>
          </a:p>
          <a:p>
            <a:pPr marL="11765">
              <a:spcBef>
                <a:spcPts val="518"/>
              </a:spcBef>
            </a:pPr>
            <a:r>
              <a:rPr lang="vi-VN" sz="1100" b="1" spc="-37">
                <a:solidFill>
                  <a:srgbClr val="414042"/>
                </a:solidFill>
                <a:latin typeface="Times New Roman" panose="02020603050405020304" pitchFamily="18" charset="0"/>
                <a:cs typeface="Times New Roman" panose="02020603050405020304" pitchFamily="18" charset="0"/>
              </a:rPr>
              <a:t>Địa chỉ </a:t>
            </a:r>
            <a:r>
              <a:rPr lang="vi-VN" sz="1100" spc="-80">
                <a:solidFill>
                  <a:srgbClr val="414042"/>
                </a:solidFill>
                <a:latin typeface="Times New Roman" panose="02020603050405020304" pitchFamily="18" charset="0"/>
                <a:cs typeface="Times New Roman" panose="02020603050405020304" pitchFamily="18" charset="0"/>
              </a:rPr>
              <a:t>: </a:t>
            </a:r>
            <a:r>
              <a:rPr lang="vi-VN" sz="1100">
                <a:latin typeface="Times New Roman" panose="02020603050405020304" pitchFamily="18" charset="0"/>
                <a:cs typeface="Times New Roman" panose="02020603050405020304" pitchFamily="18" charset="0"/>
              </a:rPr>
              <a:t>Số LK 12-20 khu K1, Phường Mỹ Bình, TP. Phan Rang – Tháp Chàm, tỉnh Ninh Thuận</a:t>
            </a:r>
          </a:p>
          <a:p>
            <a:r>
              <a:rPr lang="vi-VN" sz="1100" b="1" spc="-42">
                <a:solidFill>
                  <a:srgbClr val="414042"/>
                </a:solidFill>
                <a:latin typeface="Times New Roman" panose="02020603050405020304" pitchFamily="18" charset="0"/>
                <a:cs typeface="Times New Roman" panose="02020603050405020304" pitchFamily="18" charset="0"/>
              </a:rPr>
              <a:t>Điện </a:t>
            </a:r>
            <a:r>
              <a:rPr lang="vi-VN" sz="1100" b="1" spc="-37">
                <a:solidFill>
                  <a:srgbClr val="414042"/>
                </a:solidFill>
                <a:latin typeface="Times New Roman" panose="02020603050405020304" pitchFamily="18" charset="0"/>
                <a:cs typeface="Times New Roman" panose="02020603050405020304" pitchFamily="18" charset="0"/>
              </a:rPr>
              <a:t>thoại: </a:t>
            </a:r>
            <a:r>
              <a:rPr lang="vi-VN" sz="1100">
                <a:latin typeface="Times New Roman" panose="02020603050405020304" pitchFamily="18" charset="0"/>
                <a:cs typeface="Times New Roman" panose="02020603050405020304" pitchFamily="18" charset="0"/>
              </a:rPr>
              <a:t>0913.014.138 (a Dũng), 0898.945.123(chị Dậu)</a:t>
            </a:r>
          </a:p>
          <a:p>
            <a:pPr marL="11765">
              <a:spcBef>
                <a:spcPts val="518"/>
              </a:spcBef>
            </a:pPr>
            <a:r>
              <a:rPr lang="vi-VN" sz="1100" b="1" spc="-42">
                <a:solidFill>
                  <a:srgbClr val="414042"/>
                </a:solidFill>
                <a:latin typeface="Times New Roman" panose="02020603050405020304" pitchFamily="18" charset="0"/>
                <a:cs typeface="Times New Roman" panose="02020603050405020304" pitchFamily="18" charset="0"/>
              </a:rPr>
              <a:t>Email:</a:t>
            </a:r>
            <a:r>
              <a:rPr lang="vi-VN" sz="1100" b="1" spc="-37">
                <a:solidFill>
                  <a:srgbClr val="414042"/>
                </a:solidFill>
                <a:latin typeface="Times New Roman" panose="02020603050405020304" pitchFamily="18" charset="0"/>
                <a:cs typeface="Times New Roman" panose="02020603050405020304" pitchFamily="18" charset="0"/>
              </a:rPr>
              <a:t> </a:t>
            </a:r>
            <a:r>
              <a:rPr lang="vi-VN" sz="1100">
                <a:latin typeface="Times New Roman" panose="02020603050405020304" pitchFamily="18" charset="0"/>
                <a:cs typeface="Times New Roman" panose="02020603050405020304" pitchFamily="18" charset="0"/>
                <a:hlinkClick r:id="rId2"/>
              </a:rPr>
              <a:t>globalcashewlinks@gmail.com</a:t>
            </a:r>
            <a:endParaRPr lang="vi-VN" sz="1100">
              <a:latin typeface="Times New Roman" panose="02020603050405020304" pitchFamily="18" charset="0"/>
              <a:cs typeface="Times New Roman" panose="02020603050405020304" pitchFamily="18" charset="0"/>
            </a:endParaRPr>
          </a:p>
          <a:p>
            <a:pPr marL="11765">
              <a:spcBef>
                <a:spcPts val="518"/>
              </a:spcBef>
            </a:pPr>
            <a:r>
              <a:rPr lang="vi-VN" sz="1100">
                <a:latin typeface="Times New Roman" panose="02020603050405020304" pitchFamily="18" charset="0"/>
                <a:cs typeface="Times New Roman" panose="02020603050405020304" pitchFamily="18" charset="0"/>
              </a:rPr>
              <a:t>Website: </a:t>
            </a:r>
            <a:r>
              <a:rPr lang="vi-VN" sz="1100">
                <a:latin typeface="Times New Roman" panose="02020603050405020304" pitchFamily="18" charset="0"/>
                <a:cs typeface="Times New Roman" panose="02020603050405020304" pitchFamily="18" charset="0"/>
                <a:hlinkClick r:id="rId3"/>
              </a:rPr>
              <a:t>http://globalcashewlinks.com.vn</a:t>
            </a:r>
            <a:endParaRPr lang="vi-VN" sz="1100">
              <a:latin typeface="Times New Roman" panose="02020603050405020304" pitchFamily="18" charset="0"/>
              <a:cs typeface="Times New Roman" panose="02020603050405020304" pitchFamily="18" charset="0"/>
            </a:endParaRPr>
          </a:p>
          <a:p>
            <a:r>
              <a:rPr lang="vi-VN" sz="1100" b="1" spc="9">
                <a:solidFill>
                  <a:srgbClr val="414042"/>
                </a:solidFill>
                <a:latin typeface="Times New Roman" panose="02020603050405020304" pitchFamily="18" charset="0"/>
                <a:cs typeface="Times New Roman" panose="02020603050405020304" pitchFamily="18" charset="0"/>
              </a:rPr>
              <a:t>Mã </a:t>
            </a:r>
            <a:r>
              <a:rPr lang="vi-VN" sz="1100" b="1" spc="-50">
                <a:solidFill>
                  <a:srgbClr val="414042"/>
                </a:solidFill>
                <a:latin typeface="Times New Roman" panose="02020603050405020304" pitchFamily="18" charset="0"/>
                <a:cs typeface="Times New Roman" panose="02020603050405020304" pitchFamily="18" charset="0"/>
              </a:rPr>
              <a:t>số </a:t>
            </a:r>
            <a:r>
              <a:rPr lang="vi-VN" sz="1100" b="1" spc="-37">
                <a:solidFill>
                  <a:srgbClr val="414042"/>
                </a:solidFill>
                <a:latin typeface="Times New Roman" panose="02020603050405020304" pitchFamily="18" charset="0"/>
                <a:cs typeface="Times New Roman" panose="02020603050405020304" pitchFamily="18" charset="0"/>
              </a:rPr>
              <a:t>thuế:</a:t>
            </a:r>
            <a:r>
              <a:rPr lang="vi-VN" sz="1100" b="1" spc="-61">
                <a:solidFill>
                  <a:srgbClr val="414042"/>
                </a:solidFill>
                <a:latin typeface="Times New Roman" panose="02020603050405020304" pitchFamily="18" charset="0"/>
                <a:cs typeface="Times New Roman" panose="02020603050405020304" pitchFamily="18" charset="0"/>
              </a:rPr>
              <a:t> </a:t>
            </a:r>
            <a:r>
              <a:rPr lang="vi-VN" sz="1100">
                <a:latin typeface="Times New Roman" panose="02020603050405020304" pitchFamily="18" charset="0"/>
                <a:cs typeface="Times New Roman" panose="02020603050405020304" pitchFamily="18" charset="0"/>
              </a:rPr>
              <a:t> 4500632237</a:t>
            </a:r>
            <a:br>
              <a:rPr lang="vi-VN" sz="1100">
                <a:latin typeface="Times New Roman" panose="02020603050405020304" pitchFamily="18" charset="0"/>
                <a:cs typeface="Times New Roman" panose="02020603050405020304" pitchFamily="18" charset="0"/>
              </a:rPr>
            </a:br>
            <a:r>
              <a:rPr lang="vi-VN" sz="1100" b="1" spc="-46">
                <a:solidFill>
                  <a:srgbClr val="414042"/>
                </a:solidFill>
                <a:latin typeface="Times New Roman" panose="02020603050405020304" pitchFamily="18" charset="0"/>
                <a:cs typeface="Times New Roman" panose="02020603050405020304" pitchFamily="18" charset="0"/>
              </a:rPr>
              <a:t>Giám </a:t>
            </a:r>
            <a:r>
              <a:rPr lang="vi-VN" sz="1100" b="1" spc="-37">
                <a:solidFill>
                  <a:srgbClr val="414042"/>
                </a:solidFill>
                <a:latin typeface="Times New Roman" panose="02020603050405020304" pitchFamily="18" charset="0"/>
                <a:cs typeface="Times New Roman" panose="02020603050405020304" pitchFamily="18" charset="0"/>
              </a:rPr>
              <a:t>đốc: </a:t>
            </a:r>
            <a:r>
              <a:rPr lang="vi-VN" sz="1100" spc="-32">
                <a:solidFill>
                  <a:srgbClr val="414042"/>
                </a:solidFill>
                <a:latin typeface="Times New Roman" panose="02020603050405020304" pitchFamily="18" charset="0"/>
                <a:cs typeface="Times New Roman" panose="02020603050405020304" pitchFamily="18" charset="0"/>
              </a:rPr>
              <a:t>TÀI CHÍ DŨNG</a:t>
            </a:r>
            <a:endParaRPr lang="vi-VN" sz="1100">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 y="0"/>
            <a:ext cx="6482159" cy="2888090"/>
          </a:xfrm>
          <a:prstGeom prst="rect">
            <a:avLst/>
          </a:prstGeom>
        </p:spPr>
      </p:pic>
      <p:sp>
        <p:nvSpPr>
          <p:cNvPr id="18" name="object 20"/>
          <p:cNvSpPr txBox="1"/>
          <p:nvPr/>
        </p:nvSpPr>
        <p:spPr>
          <a:xfrm>
            <a:off x="5026510" y="9458922"/>
            <a:ext cx="1630792" cy="165768"/>
          </a:xfrm>
          <a:prstGeom prst="rect">
            <a:avLst/>
          </a:prstGeom>
        </p:spPr>
        <p:txBody>
          <a:bodyPr vert="horz" wrap="square" lIns="0" tIns="11765" rIns="0" bIns="0" rtlCol="0">
            <a:spAutoFit/>
          </a:bodyPr>
          <a:lstStyle/>
          <a:p>
            <a:pPr marL="11765">
              <a:spcBef>
                <a:spcPts val="93"/>
              </a:spcBef>
            </a:pPr>
            <a:r>
              <a:rPr lang="vi-VN" sz="1000" b="1">
                <a:solidFill>
                  <a:schemeClr val="accent1"/>
                </a:solidFill>
              </a:rPr>
              <a:t>Global Cashew Links</a:t>
            </a:r>
            <a:endParaRPr sz="926">
              <a:solidFill>
                <a:schemeClr val="accent1"/>
              </a:solidFill>
              <a:latin typeface="Arial"/>
              <a:cs typeface="Arial"/>
            </a:endParaRPr>
          </a:p>
        </p:txBody>
      </p:sp>
    </p:spTree>
    <p:extLst>
      <p:ext uri="{BB962C8B-B14F-4D97-AF65-F5344CB8AC3E}">
        <p14:creationId xmlns:p14="http://schemas.microsoft.com/office/powerpoint/2010/main" val="228104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1475" y="4269590"/>
            <a:ext cx="3524249" cy="5031074"/>
          </a:xfrm>
          <a:prstGeom prst="rect">
            <a:avLst/>
          </a:prstGeom>
        </p:spPr>
        <p:txBody>
          <a:bodyPr vert="horz" wrap="square" lIns="0" tIns="11765" rIns="0" bIns="0" rtlCol="0">
            <a:spAutoFit/>
          </a:bodyPr>
          <a:lstStyle/>
          <a:p>
            <a:r>
              <a:rPr lang="vi-VN" sz="1200" b="1">
                <a:latin typeface="Times New Roman" panose="02020603050405020304" pitchFamily="18" charset="0"/>
                <a:cs typeface="Times New Roman" panose="02020603050405020304" pitchFamily="18" charset="0"/>
              </a:rPr>
              <a:t>Công ty TNHH Global Cashew Links</a:t>
            </a:r>
            <a:r>
              <a:rPr lang="vi-VN" sz="1200">
                <a:latin typeface="Times New Roman" panose="02020603050405020304" pitchFamily="18" charset="0"/>
                <a:cs typeface="Times New Roman" panose="02020603050405020304" pitchFamily="18" charset="0"/>
              </a:rPr>
              <a:t> thành lập tháng 6 năm 2019 hoạt động trong lĩnh vực sau:</a:t>
            </a:r>
          </a:p>
          <a:p>
            <a:pPr marL="171450" indent="-171450">
              <a:buFont typeface="Arial" panose="020B0604020202020204" pitchFamily="34" charset="0"/>
              <a:buChar char="•"/>
            </a:pPr>
            <a:r>
              <a:rPr lang="vi-VN" sz="1200" smtClean="0">
                <a:latin typeface="Times New Roman" panose="02020603050405020304" pitchFamily="18" charset="0"/>
                <a:cs typeface="Times New Roman" panose="02020603050405020304" pitchFamily="18" charset="0"/>
              </a:rPr>
              <a:t>Thu </a:t>
            </a:r>
            <a:r>
              <a:rPr lang="vi-VN" sz="1200">
                <a:latin typeface="Times New Roman" panose="02020603050405020304" pitchFamily="18" charset="0"/>
                <a:cs typeface="Times New Roman" panose="02020603050405020304" pitchFamily="18" charset="0"/>
              </a:rPr>
              <a:t>mua, sản xuất, chế biến nhân điều xuất khẩu, tiêu thụ nội địa và sản phẩm nông </a:t>
            </a:r>
            <a:r>
              <a:rPr lang="vi-VN" sz="1200" smtClean="0">
                <a:latin typeface="Times New Roman" panose="02020603050405020304" pitchFamily="18" charset="0"/>
                <a:cs typeface="Times New Roman" panose="02020603050405020304" pitchFamily="18" charset="0"/>
              </a:rPr>
              <a:t>nghiệp.</a:t>
            </a:r>
          </a:p>
          <a:p>
            <a:pPr marL="171450" indent="-171450">
              <a:buFont typeface="Arial" panose="020B0604020202020204" pitchFamily="34" charset="0"/>
              <a:buChar char="•"/>
            </a:pPr>
            <a:r>
              <a:rPr lang="vi-VN" sz="1200">
                <a:latin typeface="Times New Roman" panose="02020603050405020304" pitchFamily="18" charset="0"/>
                <a:cs typeface="Times New Roman" panose="02020603050405020304" pitchFamily="18" charset="0"/>
              </a:rPr>
              <a:t>Kinh doanh xuất khẩu các mặt hàng nông sản như nhân điều, tiêu, ớt, hành, tỏi…</a:t>
            </a:r>
          </a:p>
          <a:p>
            <a:pPr marL="171450" indent="-171450">
              <a:buFont typeface="Arial" panose="020B0604020202020204" pitchFamily="34" charset="0"/>
              <a:buChar char="•"/>
            </a:pPr>
            <a:r>
              <a:rPr lang="vi-VN" sz="1200">
                <a:latin typeface="Times New Roman" panose="02020603050405020304" pitchFamily="18" charset="0"/>
                <a:cs typeface="Times New Roman" panose="02020603050405020304" pitchFamily="18" charset="0"/>
              </a:rPr>
              <a:t>Kinh doanh máy móc thiết bị và phụ tùng khác.</a:t>
            </a:r>
          </a:p>
          <a:p>
            <a:pPr marL="171450" indent="-171450">
              <a:buFont typeface="Arial" panose="020B0604020202020204" pitchFamily="34" charset="0"/>
              <a:buChar char="•"/>
            </a:pPr>
            <a:r>
              <a:rPr lang="vi-VN" sz="1200">
                <a:latin typeface="Times New Roman" panose="02020603050405020304" pitchFamily="18" charset="0"/>
                <a:cs typeface="Times New Roman" panose="02020603050405020304" pitchFamily="18" charset="0"/>
              </a:rPr>
              <a:t>Nhập khẩu nguyên liệu điều thô phục vụ sản xuất và kinh doanh.</a:t>
            </a:r>
          </a:p>
          <a:p>
            <a:pPr marL="171450" indent="-171450">
              <a:buFont typeface="Arial" panose="020B0604020202020204" pitchFamily="34" charset="0"/>
              <a:buChar char="•"/>
            </a:pPr>
            <a:r>
              <a:rPr lang="vi-VN" sz="1200">
                <a:latin typeface="Times New Roman" panose="02020603050405020304" pitchFamily="18" charset="0"/>
                <a:cs typeface="Times New Roman" panose="02020603050405020304" pitchFamily="18" charset="0"/>
              </a:rPr>
              <a:t>Ủy thác và nhận ủy thác dịch vụ Xuất Nhập Khẩu</a:t>
            </a:r>
            <a:r>
              <a:rPr lang="vi-VN" sz="1200" smtClean="0">
                <a:latin typeface="Times New Roman" panose="02020603050405020304" pitchFamily="18" charset="0"/>
                <a:cs typeface="Times New Roman" panose="02020603050405020304" pitchFamily="18" charset="0"/>
              </a:rPr>
              <a:t>.</a:t>
            </a:r>
            <a:endParaRPr lang="vi-VN" sz="1200">
              <a:latin typeface="Times New Roman" panose="02020603050405020304" pitchFamily="18" charset="0"/>
              <a:cs typeface="Times New Roman" panose="02020603050405020304" pitchFamily="18" charset="0"/>
            </a:endParaRPr>
          </a:p>
          <a:p>
            <a:r>
              <a:rPr lang="vi-VN" sz="1200">
                <a:latin typeface="Times New Roman" panose="02020603050405020304" pitchFamily="18" charset="0"/>
                <a:cs typeface="Times New Roman" panose="02020603050405020304" pitchFamily="18" charset="0"/>
              </a:rPr>
              <a:t/>
            </a:r>
            <a:br>
              <a:rPr lang="vi-VN" sz="1200">
                <a:latin typeface="Times New Roman" panose="02020603050405020304" pitchFamily="18" charset="0"/>
                <a:cs typeface="Times New Roman" panose="02020603050405020304" pitchFamily="18" charset="0"/>
              </a:rPr>
            </a:br>
            <a:r>
              <a:rPr lang="vi-VN" sz="1200">
                <a:latin typeface="Times New Roman" panose="02020603050405020304" pitchFamily="18" charset="0"/>
                <a:cs typeface="Times New Roman" panose="02020603050405020304" pitchFamily="18" charset="0"/>
              </a:rPr>
              <a:t>Thị trường xuất khẩu chủ yếu: </a:t>
            </a:r>
            <a:r>
              <a:rPr lang="vi-VN" sz="1200" b="1">
                <a:latin typeface="Times New Roman" panose="02020603050405020304" pitchFamily="18" charset="0"/>
                <a:cs typeface="Times New Roman" panose="02020603050405020304" pitchFamily="18" charset="0"/>
              </a:rPr>
              <a:t>USA, China, Australia, EU, Canada, Korea, New Zealand…</a:t>
            </a:r>
            <a:r>
              <a:rPr lang="vi-VN" sz="1200">
                <a:latin typeface="Times New Roman" panose="02020603050405020304" pitchFamily="18" charset="0"/>
                <a:cs typeface="Times New Roman" panose="02020603050405020304" pitchFamily="18" charset="0"/>
              </a:rPr>
              <a:t/>
            </a:r>
            <a:br>
              <a:rPr lang="vi-VN" sz="1200">
                <a:latin typeface="Times New Roman" panose="02020603050405020304" pitchFamily="18" charset="0"/>
                <a:cs typeface="Times New Roman" panose="02020603050405020304" pitchFamily="18" charset="0"/>
              </a:rPr>
            </a:br>
            <a:r>
              <a:rPr lang="vi-VN" sz="1200">
                <a:latin typeface="Times New Roman" panose="02020603050405020304" pitchFamily="18" charset="0"/>
                <a:cs typeface="Times New Roman" panose="02020603050405020304" pitchFamily="18" charset="0"/>
              </a:rPr>
              <a:t>Thị trường nhập khẩu</a:t>
            </a:r>
            <a:r>
              <a:rPr lang="vi-VN" sz="1200" b="1">
                <a:latin typeface="Times New Roman" panose="02020603050405020304" pitchFamily="18" charset="0"/>
                <a:cs typeface="Times New Roman" panose="02020603050405020304" pitchFamily="18" charset="0"/>
              </a:rPr>
              <a:t>: Guinea Conakry, Ivory Coast, Guinea Bissau, Tanzania, Benin, Togo, Nigeria,...</a:t>
            </a:r>
            <a:r>
              <a:rPr lang="vi-VN" sz="1200">
                <a:latin typeface="Times New Roman" panose="02020603050405020304" pitchFamily="18" charset="0"/>
                <a:cs typeface="Times New Roman" panose="02020603050405020304" pitchFamily="18" charset="0"/>
              </a:rPr>
              <a:t/>
            </a:r>
            <a:br>
              <a:rPr lang="vi-VN" sz="1200">
                <a:latin typeface="Times New Roman" panose="02020603050405020304" pitchFamily="18" charset="0"/>
                <a:cs typeface="Times New Roman" panose="02020603050405020304" pitchFamily="18" charset="0"/>
              </a:rPr>
            </a:br>
            <a:r>
              <a:rPr lang="vi-VN" sz="1200">
                <a:latin typeface="Times New Roman" panose="02020603050405020304" pitchFamily="18" charset="0"/>
                <a:cs typeface="Times New Roman" panose="02020603050405020304" pitchFamily="18" charset="0"/>
              </a:rPr>
              <a:t>Tổng số lao động: 100 lao động</a:t>
            </a:r>
            <a:br>
              <a:rPr lang="vi-VN" sz="1200">
                <a:latin typeface="Times New Roman" panose="02020603050405020304" pitchFamily="18" charset="0"/>
                <a:cs typeface="Times New Roman" panose="02020603050405020304" pitchFamily="18" charset="0"/>
              </a:rPr>
            </a:br>
            <a:r>
              <a:rPr lang="vi-VN" sz="1200">
                <a:latin typeface="Times New Roman" panose="02020603050405020304" pitchFamily="18" charset="0"/>
                <a:cs typeface="Times New Roman" panose="02020603050405020304" pitchFamily="18" charset="0"/>
              </a:rPr>
              <a:t>Kim ngạch Xuất Nhập Khẩu : 10.000.000 USD</a:t>
            </a:r>
            <a:br>
              <a:rPr lang="vi-VN" sz="1200">
                <a:latin typeface="Times New Roman" panose="02020603050405020304" pitchFamily="18" charset="0"/>
                <a:cs typeface="Times New Roman" panose="02020603050405020304" pitchFamily="18" charset="0"/>
              </a:rPr>
            </a:br>
            <a:r>
              <a:rPr lang="vi-VN" sz="1200">
                <a:latin typeface="Times New Roman" panose="02020603050405020304" pitchFamily="18" charset="0"/>
                <a:cs typeface="Times New Roman" panose="02020603050405020304" pitchFamily="18" charset="0"/>
              </a:rPr>
              <a:t>Sản phẩm chính là nhân điều xuất khẩu với sản lượng 1000 tấn /năm. Công ty phân loại sản phẩm dựa vào tiêu chuẩn của </a:t>
            </a:r>
            <a:r>
              <a:rPr lang="vi-VN" sz="1200" b="1">
                <a:latin typeface="Times New Roman" panose="02020603050405020304" pitchFamily="18" charset="0"/>
                <a:cs typeface="Times New Roman" panose="02020603050405020304" pitchFamily="18" charset="0"/>
              </a:rPr>
              <a:t>A.F.I, CENTA, INDIA, TCVN </a:t>
            </a:r>
            <a:r>
              <a:rPr lang="vi-VN" sz="1200">
                <a:latin typeface="Times New Roman" panose="02020603050405020304" pitchFamily="18" charset="0"/>
                <a:cs typeface="Times New Roman" panose="02020603050405020304" pitchFamily="18" charset="0"/>
              </a:rPr>
              <a:t> để đáp ứng thông lệ quốc tế và qui định của các nước nhập khẩu.</a:t>
            </a:r>
            <a:br>
              <a:rPr lang="vi-VN" sz="1200">
                <a:latin typeface="Times New Roman" panose="02020603050405020304" pitchFamily="18" charset="0"/>
                <a:cs typeface="Times New Roman" panose="02020603050405020304" pitchFamily="18" charset="0"/>
              </a:rPr>
            </a:br>
            <a:r>
              <a:rPr lang="vi-VN" sz="1200">
                <a:latin typeface="Times New Roman" panose="02020603050405020304" pitchFamily="18" charset="0"/>
                <a:cs typeface="Times New Roman" panose="02020603050405020304" pitchFamily="18" charset="0"/>
              </a:rPr>
              <a:t>Với đội ngũ công nhân lành nghề và lực lượng quản lý giàu kinh nghiệm được thực hiện chương trình sản xuất sạch theo tiêu chuẩn </a:t>
            </a:r>
            <a:r>
              <a:rPr lang="vi-VN" sz="1200" b="1">
                <a:latin typeface="Times New Roman" panose="02020603050405020304" pitchFamily="18" charset="0"/>
                <a:cs typeface="Times New Roman" panose="02020603050405020304" pitchFamily="18" charset="0"/>
              </a:rPr>
              <a:t>An toàn thực phẩm ISO 22000:2018</a:t>
            </a:r>
            <a:r>
              <a:rPr lang="vi-VN" sz="1200">
                <a:latin typeface="Times New Roman" panose="02020603050405020304" pitchFamily="18" charset="0"/>
                <a:cs typeface="Times New Roman" panose="02020603050405020304" pitchFamily="18" charset="0"/>
              </a:rPr>
              <a:t> . Công ty cam kết sẽ thỏa mãn nhu cầu của khách hàng về cả số lượng và chất lượng sản phẩm.</a:t>
            </a:r>
          </a:p>
          <a:p>
            <a:pPr marL="11765" marR="4706" indent="2353" algn="just">
              <a:lnSpc>
                <a:spcPct val="118100"/>
              </a:lnSpc>
            </a:pPr>
            <a:endParaRPr sz="1200">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629296" y="3128107"/>
            <a:ext cx="2510946" cy="1119876"/>
          </a:xfrm>
          <a:prstGeom prst="rect">
            <a:avLst/>
          </a:prstGeom>
        </p:spPr>
        <p:txBody>
          <a:bodyPr vert="horz" wrap="square" lIns="0" tIns="11765" rIns="0" bIns="0" rtlCol="0" anchor="ctr">
            <a:spAutoFit/>
          </a:bodyPr>
          <a:lstStyle/>
          <a:p>
            <a:pPr marL="11765" marR="4706">
              <a:lnSpc>
                <a:spcPct val="100000"/>
              </a:lnSpc>
              <a:spcBef>
                <a:spcPts val="93"/>
              </a:spcBef>
            </a:pPr>
            <a:r>
              <a:rPr spc="-93"/>
              <a:t>GIỚI </a:t>
            </a:r>
            <a:r>
              <a:rPr spc="-4"/>
              <a:t>THIỆU  VỀ </a:t>
            </a:r>
            <a:r>
              <a:rPr spc="-102"/>
              <a:t>CÔNG</a:t>
            </a:r>
            <a:r>
              <a:rPr spc="-245"/>
              <a:t> </a:t>
            </a:r>
            <a:r>
              <a:rPr spc="-111"/>
              <a:t>TY</a:t>
            </a:r>
          </a:p>
        </p:txBody>
      </p:sp>
      <p:pic>
        <p:nvPicPr>
          <p:cNvPr id="21"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0186"/>
            <a:ext cx="6858000" cy="2641294"/>
          </a:xfrm>
        </p:spPr>
      </p:pic>
      <p:sp>
        <p:nvSpPr>
          <p:cNvPr id="4" name="object 4"/>
          <p:cNvSpPr/>
          <p:nvPr/>
        </p:nvSpPr>
        <p:spPr>
          <a:xfrm>
            <a:off x="263154" y="4325641"/>
            <a:ext cx="71766" cy="367651"/>
          </a:xfrm>
          <a:custGeom>
            <a:avLst/>
            <a:gdLst/>
            <a:ahLst/>
            <a:cxnLst/>
            <a:rect l="l" t="t" r="r" b="b"/>
            <a:pathLst>
              <a:path w="77469" h="396875">
                <a:moveTo>
                  <a:pt x="77304" y="0"/>
                </a:moveTo>
                <a:lnTo>
                  <a:pt x="0" y="0"/>
                </a:lnTo>
                <a:lnTo>
                  <a:pt x="0" y="396303"/>
                </a:lnTo>
                <a:lnTo>
                  <a:pt x="77304" y="396303"/>
                </a:lnTo>
                <a:lnTo>
                  <a:pt x="77304" y="0"/>
                </a:lnTo>
                <a:close/>
              </a:path>
            </a:pathLst>
          </a:custGeom>
          <a:solidFill>
            <a:srgbClr val="D0E17F"/>
          </a:solidFill>
        </p:spPr>
        <p:txBody>
          <a:bodyPr wrap="square" lIns="0" tIns="0" rIns="0" bIns="0" rtlCol="0"/>
          <a:lstStyle/>
          <a:p>
            <a:endParaRPr sz="1667"/>
          </a:p>
        </p:txBody>
      </p:sp>
      <p:sp>
        <p:nvSpPr>
          <p:cNvPr id="5" name="object 5"/>
          <p:cNvSpPr txBox="1"/>
          <p:nvPr/>
        </p:nvSpPr>
        <p:spPr>
          <a:xfrm>
            <a:off x="4053774" y="4833870"/>
            <a:ext cx="2668267" cy="1730281"/>
          </a:xfrm>
          <a:prstGeom prst="rect">
            <a:avLst/>
          </a:prstGeom>
        </p:spPr>
        <p:txBody>
          <a:bodyPr vert="horz" wrap="square" lIns="0" tIns="42354" rIns="0" bIns="0" rtlCol="0">
            <a:spAutoFit/>
          </a:bodyPr>
          <a:lstStyle/>
          <a:p>
            <a:pPr marL="11765" algn="just">
              <a:spcBef>
                <a:spcPts val="334"/>
              </a:spcBef>
            </a:pPr>
            <a:r>
              <a:rPr sz="1200" u="sng" spc="15">
                <a:solidFill>
                  <a:srgbClr val="D82927"/>
                </a:solidFill>
                <a:uFill>
                  <a:solidFill>
                    <a:srgbClr val="D82927"/>
                  </a:solidFill>
                </a:uFill>
                <a:latin typeface="+mj-lt"/>
                <a:cs typeface="Arial"/>
              </a:rPr>
              <a:t>TRỤ </a:t>
            </a:r>
            <a:r>
              <a:rPr sz="1200" u="sng" spc="-4">
                <a:solidFill>
                  <a:srgbClr val="D82927"/>
                </a:solidFill>
                <a:uFill>
                  <a:solidFill>
                    <a:srgbClr val="D82927"/>
                  </a:solidFill>
                </a:uFill>
                <a:latin typeface="+mj-lt"/>
                <a:cs typeface="Arial"/>
              </a:rPr>
              <a:t>SỞ </a:t>
            </a:r>
            <a:r>
              <a:rPr sz="1200" u="sng" spc="-80">
                <a:solidFill>
                  <a:srgbClr val="D82927"/>
                </a:solidFill>
                <a:uFill>
                  <a:solidFill>
                    <a:srgbClr val="D82927"/>
                  </a:solidFill>
                </a:uFill>
                <a:latin typeface="+mj-lt"/>
                <a:cs typeface="Arial"/>
              </a:rPr>
              <a:t>CÔNG</a:t>
            </a:r>
            <a:r>
              <a:rPr sz="1200" u="sng" spc="-143">
                <a:solidFill>
                  <a:srgbClr val="D82927"/>
                </a:solidFill>
                <a:uFill>
                  <a:solidFill>
                    <a:srgbClr val="D82927"/>
                  </a:solidFill>
                </a:uFill>
                <a:latin typeface="+mj-lt"/>
                <a:cs typeface="Arial"/>
              </a:rPr>
              <a:t> </a:t>
            </a:r>
            <a:r>
              <a:rPr lang="vi-VN" sz="1200" u="sng" spc="-143" smtClean="0">
                <a:solidFill>
                  <a:srgbClr val="D82927"/>
                </a:solidFill>
                <a:uFill>
                  <a:solidFill>
                    <a:srgbClr val="D82927"/>
                  </a:solidFill>
                </a:uFill>
                <a:latin typeface="+mj-lt"/>
                <a:cs typeface="Arial"/>
              </a:rPr>
              <a:t> </a:t>
            </a:r>
            <a:r>
              <a:rPr sz="1200" u="sng" spc="-46" smtClean="0">
                <a:solidFill>
                  <a:srgbClr val="D82927"/>
                </a:solidFill>
                <a:uFill>
                  <a:solidFill>
                    <a:srgbClr val="D82927"/>
                  </a:solidFill>
                </a:uFill>
                <a:latin typeface="+mj-lt"/>
                <a:cs typeface="Arial"/>
              </a:rPr>
              <a:t>TY</a:t>
            </a:r>
            <a:endParaRPr sz="1200">
              <a:latin typeface="+mj-lt"/>
              <a:cs typeface="Arial"/>
            </a:endParaRPr>
          </a:p>
          <a:p>
            <a:pPr marL="11765" marR="64117">
              <a:lnSpc>
                <a:spcPct val="118100"/>
              </a:lnSpc>
            </a:pPr>
            <a:r>
              <a:rPr lang="vi-VN" sz="1200">
                <a:latin typeface="+mj-lt"/>
              </a:rPr>
              <a:t>Số LK 12-20 khu K1, Phường Mỹ Bình, TP. Phan Rang – Tháp Chàm, tỉnh Ninh Thuận</a:t>
            </a:r>
            <a:endParaRPr sz="1200">
              <a:latin typeface="+mj-lt"/>
              <a:cs typeface="Arial"/>
            </a:endParaRPr>
          </a:p>
          <a:p>
            <a:pPr marL="11765" algn="just">
              <a:spcBef>
                <a:spcPts val="241"/>
              </a:spcBef>
            </a:pPr>
            <a:r>
              <a:rPr sz="1200" u="sng" spc="-4">
                <a:solidFill>
                  <a:srgbClr val="D82927"/>
                </a:solidFill>
                <a:uFill>
                  <a:solidFill>
                    <a:srgbClr val="D82927"/>
                  </a:solidFill>
                </a:uFill>
                <a:latin typeface="+mj-lt"/>
                <a:cs typeface="Arial"/>
              </a:rPr>
              <a:t>PHẠM </a:t>
            </a:r>
            <a:r>
              <a:rPr sz="1200" u="sng" spc="-23">
                <a:solidFill>
                  <a:srgbClr val="D82927"/>
                </a:solidFill>
                <a:uFill>
                  <a:solidFill>
                    <a:srgbClr val="D82927"/>
                  </a:solidFill>
                </a:uFill>
                <a:latin typeface="+mj-lt"/>
                <a:cs typeface="Arial"/>
              </a:rPr>
              <a:t>VI </a:t>
            </a:r>
            <a:r>
              <a:rPr sz="1200" u="sng" spc="-61">
                <a:solidFill>
                  <a:srgbClr val="D82927"/>
                </a:solidFill>
                <a:uFill>
                  <a:solidFill>
                    <a:srgbClr val="D82927"/>
                  </a:solidFill>
                </a:uFill>
                <a:latin typeface="+mj-lt"/>
                <a:cs typeface="Arial"/>
              </a:rPr>
              <a:t>HOẠT</a:t>
            </a:r>
            <a:r>
              <a:rPr sz="1200" u="sng" spc="-111">
                <a:solidFill>
                  <a:srgbClr val="D82927"/>
                </a:solidFill>
                <a:uFill>
                  <a:solidFill>
                    <a:srgbClr val="D82927"/>
                  </a:solidFill>
                </a:uFill>
                <a:latin typeface="+mj-lt"/>
                <a:cs typeface="Arial"/>
              </a:rPr>
              <a:t> </a:t>
            </a:r>
            <a:r>
              <a:rPr sz="1200" u="sng" spc="-74">
                <a:solidFill>
                  <a:srgbClr val="D82927"/>
                </a:solidFill>
                <a:uFill>
                  <a:solidFill>
                    <a:srgbClr val="D82927"/>
                  </a:solidFill>
                </a:uFill>
                <a:latin typeface="+mj-lt"/>
                <a:cs typeface="Arial"/>
              </a:rPr>
              <a:t>ĐỘNG</a:t>
            </a:r>
            <a:endParaRPr sz="1200">
              <a:latin typeface="+mj-lt"/>
              <a:cs typeface="Arial"/>
            </a:endParaRPr>
          </a:p>
          <a:p>
            <a:pPr marL="11765" marR="64117" algn="just">
              <a:lnSpc>
                <a:spcPct val="118100"/>
              </a:lnSpc>
            </a:pPr>
            <a:r>
              <a:rPr sz="1200" spc="-23">
                <a:solidFill>
                  <a:srgbClr val="414042"/>
                </a:solidFill>
                <a:latin typeface="+mj-lt"/>
                <a:cs typeface="Arial"/>
              </a:rPr>
              <a:t>Cho</a:t>
            </a:r>
            <a:r>
              <a:rPr sz="1200" spc="-93">
                <a:solidFill>
                  <a:srgbClr val="414042"/>
                </a:solidFill>
                <a:latin typeface="+mj-lt"/>
                <a:cs typeface="Arial"/>
              </a:rPr>
              <a:t> </a:t>
            </a:r>
            <a:r>
              <a:rPr sz="1200" spc="-4">
                <a:solidFill>
                  <a:srgbClr val="414042"/>
                </a:solidFill>
                <a:latin typeface="+mj-lt"/>
                <a:cs typeface="Arial"/>
              </a:rPr>
              <a:t>đến</a:t>
            </a:r>
            <a:r>
              <a:rPr sz="1200" spc="-88">
                <a:solidFill>
                  <a:srgbClr val="414042"/>
                </a:solidFill>
                <a:latin typeface="+mj-lt"/>
                <a:cs typeface="Arial"/>
              </a:rPr>
              <a:t> </a:t>
            </a:r>
            <a:r>
              <a:rPr sz="1200" spc="-55">
                <a:solidFill>
                  <a:srgbClr val="414042"/>
                </a:solidFill>
                <a:latin typeface="+mj-lt"/>
                <a:cs typeface="Arial"/>
              </a:rPr>
              <a:t>nay,</a:t>
            </a:r>
            <a:r>
              <a:rPr sz="1200" spc="-93">
                <a:solidFill>
                  <a:srgbClr val="414042"/>
                </a:solidFill>
                <a:latin typeface="+mj-lt"/>
                <a:cs typeface="Arial"/>
              </a:rPr>
              <a:t> </a:t>
            </a:r>
            <a:r>
              <a:rPr sz="1200" spc="-19">
                <a:solidFill>
                  <a:srgbClr val="414042"/>
                </a:solidFill>
                <a:latin typeface="+mj-lt"/>
                <a:cs typeface="Arial"/>
              </a:rPr>
              <a:t>Công</a:t>
            </a:r>
            <a:r>
              <a:rPr sz="1200" spc="-88">
                <a:solidFill>
                  <a:srgbClr val="414042"/>
                </a:solidFill>
                <a:latin typeface="+mj-lt"/>
                <a:cs typeface="Arial"/>
              </a:rPr>
              <a:t> </a:t>
            </a:r>
            <a:r>
              <a:rPr sz="1200" spc="9">
                <a:solidFill>
                  <a:srgbClr val="414042"/>
                </a:solidFill>
                <a:latin typeface="+mj-lt"/>
                <a:cs typeface="Arial"/>
              </a:rPr>
              <a:t>ty</a:t>
            </a:r>
            <a:r>
              <a:rPr sz="1200" spc="-88">
                <a:solidFill>
                  <a:srgbClr val="414042"/>
                </a:solidFill>
                <a:latin typeface="+mj-lt"/>
                <a:cs typeface="Arial"/>
              </a:rPr>
              <a:t> </a:t>
            </a:r>
            <a:r>
              <a:rPr sz="1200" spc="-4">
                <a:solidFill>
                  <a:srgbClr val="414042"/>
                </a:solidFill>
                <a:latin typeface="+mj-lt"/>
                <a:cs typeface="Arial"/>
              </a:rPr>
              <a:t>chúng</a:t>
            </a:r>
            <a:r>
              <a:rPr sz="1200" spc="-93">
                <a:solidFill>
                  <a:srgbClr val="414042"/>
                </a:solidFill>
                <a:latin typeface="+mj-lt"/>
                <a:cs typeface="Arial"/>
              </a:rPr>
              <a:t> </a:t>
            </a:r>
            <a:r>
              <a:rPr sz="1200" spc="23">
                <a:solidFill>
                  <a:srgbClr val="414042"/>
                </a:solidFill>
                <a:latin typeface="+mj-lt"/>
                <a:cs typeface="Arial"/>
              </a:rPr>
              <a:t>tôi</a:t>
            </a:r>
            <a:r>
              <a:rPr sz="1200" spc="-93">
                <a:solidFill>
                  <a:srgbClr val="414042"/>
                </a:solidFill>
                <a:latin typeface="+mj-lt"/>
                <a:cs typeface="Arial"/>
              </a:rPr>
              <a:t> </a:t>
            </a:r>
            <a:r>
              <a:rPr sz="1200">
                <a:solidFill>
                  <a:srgbClr val="414042"/>
                </a:solidFill>
                <a:latin typeface="+mj-lt"/>
                <a:cs typeface="Arial"/>
              </a:rPr>
              <a:t>đã</a:t>
            </a:r>
            <a:r>
              <a:rPr sz="1200" spc="-93">
                <a:solidFill>
                  <a:srgbClr val="414042"/>
                </a:solidFill>
                <a:latin typeface="+mj-lt"/>
                <a:cs typeface="Arial"/>
              </a:rPr>
              <a:t> </a:t>
            </a:r>
            <a:r>
              <a:rPr sz="1200" spc="-23">
                <a:solidFill>
                  <a:srgbClr val="414042"/>
                </a:solidFill>
                <a:latin typeface="+mj-lt"/>
                <a:cs typeface="Arial"/>
              </a:rPr>
              <a:t>và</a:t>
            </a:r>
            <a:r>
              <a:rPr sz="1200" spc="-88">
                <a:solidFill>
                  <a:srgbClr val="414042"/>
                </a:solidFill>
                <a:latin typeface="+mj-lt"/>
                <a:cs typeface="Arial"/>
              </a:rPr>
              <a:t> </a:t>
            </a:r>
            <a:r>
              <a:rPr sz="1200">
                <a:solidFill>
                  <a:srgbClr val="414042"/>
                </a:solidFill>
                <a:latin typeface="+mj-lt"/>
                <a:cs typeface="Arial"/>
              </a:rPr>
              <a:t>đang  phục </a:t>
            </a:r>
            <a:r>
              <a:rPr sz="1200" spc="-15">
                <a:solidFill>
                  <a:srgbClr val="414042"/>
                </a:solidFill>
                <a:latin typeface="+mj-lt"/>
                <a:cs typeface="Arial"/>
              </a:rPr>
              <a:t>vụ </a:t>
            </a:r>
            <a:r>
              <a:rPr sz="1200" spc="4">
                <a:solidFill>
                  <a:srgbClr val="414042"/>
                </a:solidFill>
                <a:latin typeface="+mj-lt"/>
                <a:cs typeface="Arial"/>
              </a:rPr>
              <a:t>cho </a:t>
            </a:r>
            <a:r>
              <a:rPr sz="1200" spc="-4">
                <a:solidFill>
                  <a:srgbClr val="414042"/>
                </a:solidFill>
                <a:latin typeface="+mj-lt"/>
                <a:cs typeface="Arial"/>
              </a:rPr>
              <a:t>nhiều </a:t>
            </a:r>
            <a:r>
              <a:rPr sz="1200">
                <a:solidFill>
                  <a:srgbClr val="414042"/>
                </a:solidFill>
                <a:latin typeface="+mj-lt"/>
                <a:cs typeface="Arial"/>
              </a:rPr>
              <a:t>khách </a:t>
            </a:r>
            <a:r>
              <a:rPr sz="1200" spc="-9">
                <a:solidFill>
                  <a:srgbClr val="414042"/>
                </a:solidFill>
                <a:latin typeface="+mj-lt"/>
                <a:cs typeface="Arial"/>
              </a:rPr>
              <a:t>hàng </a:t>
            </a:r>
            <a:r>
              <a:rPr sz="1200" spc="9">
                <a:solidFill>
                  <a:srgbClr val="414042"/>
                </a:solidFill>
                <a:latin typeface="+mj-lt"/>
                <a:cs typeface="Arial"/>
              </a:rPr>
              <a:t>trong </a:t>
            </a:r>
            <a:r>
              <a:rPr sz="1200" spc="-4">
                <a:solidFill>
                  <a:srgbClr val="414042"/>
                </a:solidFill>
                <a:latin typeface="+mj-lt"/>
                <a:cs typeface="Arial"/>
              </a:rPr>
              <a:t>khu  </a:t>
            </a:r>
            <a:r>
              <a:rPr sz="1200" spc="-23">
                <a:solidFill>
                  <a:srgbClr val="414042"/>
                </a:solidFill>
                <a:latin typeface="+mj-lt"/>
                <a:cs typeface="Arial"/>
              </a:rPr>
              <a:t>vực</a:t>
            </a:r>
            <a:r>
              <a:rPr sz="1200" spc="-115">
                <a:solidFill>
                  <a:srgbClr val="414042"/>
                </a:solidFill>
                <a:latin typeface="+mj-lt"/>
                <a:cs typeface="Arial"/>
              </a:rPr>
              <a:t> </a:t>
            </a:r>
            <a:r>
              <a:rPr lang="vi-VN" sz="1200" spc="-115" smtClean="0">
                <a:solidFill>
                  <a:srgbClr val="414042"/>
                </a:solidFill>
                <a:latin typeface="+mj-lt"/>
                <a:cs typeface="Arial"/>
              </a:rPr>
              <a:t> </a:t>
            </a:r>
            <a:r>
              <a:rPr sz="1200" spc="-23" smtClean="0">
                <a:solidFill>
                  <a:srgbClr val="414042"/>
                </a:solidFill>
                <a:latin typeface="+mj-lt"/>
                <a:cs typeface="Arial"/>
              </a:rPr>
              <a:t>và</a:t>
            </a:r>
            <a:r>
              <a:rPr sz="1200" spc="-111" smtClean="0">
                <a:solidFill>
                  <a:srgbClr val="414042"/>
                </a:solidFill>
                <a:latin typeface="+mj-lt"/>
                <a:cs typeface="Arial"/>
              </a:rPr>
              <a:t> </a:t>
            </a:r>
            <a:r>
              <a:rPr sz="1200" spc="9">
                <a:solidFill>
                  <a:srgbClr val="414042"/>
                </a:solidFill>
                <a:latin typeface="+mj-lt"/>
                <a:cs typeface="Arial"/>
              </a:rPr>
              <a:t>các</a:t>
            </a:r>
            <a:r>
              <a:rPr sz="1200" spc="-111">
                <a:solidFill>
                  <a:srgbClr val="414042"/>
                </a:solidFill>
                <a:latin typeface="+mj-lt"/>
                <a:cs typeface="Arial"/>
              </a:rPr>
              <a:t> </a:t>
            </a:r>
            <a:r>
              <a:rPr sz="1200" spc="15">
                <a:solidFill>
                  <a:srgbClr val="414042"/>
                </a:solidFill>
                <a:latin typeface="+mj-lt"/>
                <a:cs typeface="Arial"/>
              </a:rPr>
              <a:t>tỉnh</a:t>
            </a:r>
            <a:r>
              <a:rPr sz="1200" spc="-111">
                <a:solidFill>
                  <a:srgbClr val="414042"/>
                </a:solidFill>
                <a:latin typeface="+mj-lt"/>
                <a:cs typeface="Arial"/>
              </a:rPr>
              <a:t> </a:t>
            </a:r>
            <a:r>
              <a:rPr sz="1200">
                <a:solidFill>
                  <a:srgbClr val="414042"/>
                </a:solidFill>
                <a:latin typeface="+mj-lt"/>
                <a:cs typeface="Arial"/>
              </a:rPr>
              <a:t>lân</a:t>
            </a:r>
            <a:r>
              <a:rPr sz="1200" spc="-111">
                <a:solidFill>
                  <a:srgbClr val="414042"/>
                </a:solidFill>
                <a:latin typeface="+mj-lt"/>
                <a:cs typeface="Arial"/>
              </a:rPr>
              <a:t> </a:t>
            </a:r>
            <a:r>
              <a:rPr sz="1200" spc="-9">
                <a:solidFill>
                  <a:srgbClr val="414042"/>
                </a:solidFill>
                <a:latin typeface="+mj-lt"/>
                <a:cs typeface="Arial"/>
              </a:rPr>
              <a:t>cận</a:t>
            </a:r>
            <a:r>
              <a:rPr sz="1200" spc="-9" smtClean="0">
                <a:solidFill>
                  <a:srgbClr val="414042"/>
                </a:solidFill>
                <a:latin typeface="+mj-lt"/>
                <a:cs typeface="Arial"/>
              </a:rPr>
              <a:t>...</a:t>
            </a:r>
            <a:endParaRPr sz="1200">
              <a:latin typeface="+mj-lt"/>
              <a:cs typeface="Arial"/>
            </a:endParaRPr>
          </a:p>
        </p:txBody>
      </p:sp>
      <p:sp>
        <p:nvSpPr>
          <p:cNvPr id="9" name="object 9"/>
          <p:cNvSpPr/>
          <p:nvPr/>
        </p:nvSpPr>
        <p:spPr>
          <a:xfrm>
            <a:off x="1" y="9623205"/>
            <a:ext cx="6858000" cy="284121"/>
          </a:xfrm>
          <a:custGeom>
            <a:avLst/>
            <a:gdLst/>
            <a:ahLst/>
            <a:cxnLst/>
            <a:rect l="l" t="t" r="r" b="b"/>
            <a:pathLst>
              <a:path w="7560309" h="306704">
                <a:moveTo>
                  <a:pt x="7559992" y="0"/>
                </a:moveTo>
                <a:lnTo>
                  <a:pt x="0" y="0"/>
                </a:lnTo>
                <a:lnTo>
                  <a:pt x="0" y="306374"/>
                </a:lnTo>
                <a:lnTo>
                  <a:pt x="7559992" y="306374"/>
                </a:lnTo>
                <a:lnTo>
                  <a:pt x="7559992" y="0"/>
                </a:lnTo>
                <a:close/>
              </a:path>
            </a:pathLst>
          </a:custGeom>
          <a:solidFill>
            <a:srgbClr val="78BD75"/>
          </a:solidFill>
        </p:spPr>
        <p:txBody>
          <a:bodyPr wrap="square" lIns="0" tIns="0" rIns="0" bIns="0" rtlCol="0"/>
          <a:lstStyle/>
          <a:p>
            <a:endParaRPr sz="1667"/>
          </a:p>
        </p:txBody>
      </p:sp>
      <p:sp>
        <p:nvSpPr>
          <p:cNvPr id="20" name="object 20"/>
          <p:cNvSpPr txBox="1"/>
          <p:nvPr/>
        </p:nvSpPr>
        <p:spPr>
          <a:xfrm>
            <a:off x="4979558" y="9220200"/>
            <a:ext cx="1630792" cy="165768"/>
          </a:xfrm>
          <a:prstGeom prst="rect">
            <a:avLst/>
          </a:prstGeom>
        </p:spPr>
        <p:txBody>
          <a:bodyPr vert="horz" wrap="square" lIns="0" tIns="11765" rIns="0" bIns="0" rtlCol="0">
            <a:spAutoFit/>
          </a:bodyPr>
          <a:lstStyle/>
          <a:p>
            <a:pPr marL="11765">
              <a:spcBef>
                <a:spcPts val="93"/>
              </a:spcBef>
            </a:pPr>
            <a:r>
              <a:rPr lang="vi-VN" sz="1000" b="1">
                <a:solidFill>
                  <a:schemeClr val="accent1"/>
                </a:solidFill>
              </a:rPr>
              <a:t>Global Cashew Links</a:t>
            </a:r>
            <a:endParaRPr sz="926">
              <a:solidFill>
                <a:schemeClr val="accent1"/>
              </a:solidFill>
              <a:latin typeface="Arial"/>
              <a:cs typeface="Arial"/>
            </a:endParaRPr>
          </a:p>
        </p:txBody>
      </p:sp>
    </p:spTree>
    <p:extLst>
      <p:ext uri="{BB962C8B-B14F-4D97-AF65-F5344CB8AC3E}">
        <p14:creationId xmlns:p14="http://schemas.microsoft.com/office/powerpoint/2010/main" val="3100097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698004"/>
            <a:ext cx="6858000" cy="397607"/>
          </a:xfrm>
          <a:custGeom>
            <a:avLst/>
            <a:gdLst/>
            <a:ahLst/>
            <a:cxnLst/>
            <a:rect l="l" t="t" r="r" b="b"/>
            <a:pathLst>
              <a:path w="7560309" h="306704">
                <a:moveTo>
                  <a:pt x="7559992" y="0"/>
                </a:moveTo>
                <a:lnTo>
                  <a:pt x="0" y="0"/>
                </a:lnTo>
                <a:lnTo>
                  <a:pt x="0" y="306374"/>
                </a:lnTo>
                <a:lnTo>
                  <a:pt x="7559992" y="306374"/>
                </a:lnTo>
                <a:lnTo>
                  <a:pt x="7559992" y="0"/>
                </a:lnTo>
                <a:close/>
              </a:path>
            </a:pathLst>
          </a:custGeom>
          <a:solidFill>
            <a:srgbClr val="78BD75"/>
          </a:solidFill>
        </p:spPr>
        <p:txBody>
          <a:bodyPr wrap="square" lIns="0" tIns="0" rIns="0" bIns="0" rtlCol="0"/>
          <a:lstStyle/>
          <a:p>
            <a:endParaRPr sz="1667"/>
          </a:p>
        </p:txBody>
      </p:sp>
      <p:sp>
        <p:nvSpPr>
          <p:cNvPr id="2" name="object 2"/>
          <p:cNvSpPr txBox="1">
            <a:spLocks noGrp="1"/>
          </p:cNvSpPr>
          <p:nvPr>
            <p:ph type="title" idx="4294967295"/>
          </p:nvPr>
        </p:nvSpPr>
        <p:spPr>
          <a:xfrm>
            <a:off x="95250" y="617174"/>
            <a:ext cx="4810125" cy="565878"/>
          </a:xfrm>
          <a:prstGeom prst="rect">
            <a:avLst/>
          </a:prstGeom>
        </p:spPr>
        <p:txBody>
          <a:bodyPr vert="horz" wrap="square" lIns="0" tIns="11765" rIns="0" bIns="0" rtlCol="0" anchor="ctr">
            <a:spAutoFit/>
          </a:bodyPr>
          <a:lstStyle/>
          <a:p>
            <a:pPr marL="11765">
              <a:lnSpc>
                <a:spcPct val="100000"/>
              </a:lnSpc>
              <a:spcBef>
                <a:spcPts val="93"/>
              </a:spcBef>
            </a:pPr>
            <a:r>
              <a:rPr spc="-50" dirty="0"/>
              <a:t>THÔNG </a:t>
            </a:r>
            <a:r>
              <a:rPr spc="37" dirty="0"/>
              <a:t>TIN </a:t>
            </a:r>
            <a:r>
              <a:rPr spc="-102" dirty="0"/>
              <a:t>CÔNG</a:t>
            </a:r>
            <a:r>
              <a:rPr spc="-310" dirty="0"/>
              <a:t> </a:t>
            </a:r>
            <a:r>
              <a:rPr spc="-111" dirty="0"/>
              <a:t>TY</a:t>
            </a:r>
          </a:p>
        </p:txBody>
      </p:sp>
      <p:sp>
        <p:nvSpPr>
          <p:cNvPr id="3" name="object 3"/>
          <p:cNvSpPr txBox="1"/>
          <p:nvPr/>
        </p:nvSpPr>
        <p:spPr>
          <a:xfrm>
            <a:off x="582694" y="1202268"/>
            <a:ext cx="5924786" cy="3581672"/>
          </a:xfrm>
          <a:prstGeom prst="rect">
            <a:avLst/>
          </a:prstGeom>
        </p:spPr>
        <p:txBody>
          <a:bodyPr vert="horz" wrap="square" lIns="0" tIns="77647" rIns="0" bIns="0" rtlCol="0">
            <a:spAutoFit/>
          </a:bodyPr>
          <a:lstStyle/>
          <a:p>
            <a:pPr marL="11765">
              <a:spcBef>
                <a:spcPts val="611"/>
              </a:spcBef>
            </a:pPr>
            <a:r>
              <a:rPr sz="1200" b="1" spc="-42" dirty="0">
                <a:solidFill>
                  <a:srgbClr val="414042"/>
                </a:solidFill>
                <a:latin typeface="Times New Roman" panose="02020603050405020304" pitchFamily="18" charset="0"/>
                <a:cs typeface="Times New Roman" panose="02020603050405020304" pitchFamily="18" charset="0"/>
              </a:rPr>
              <a:t>Tên </a:t>
            </a:r>
            <a:r>
              <a:rPr sz="1200" b="1" spc="-50" dirty="0">
                <a:solidFill>
                  <a:srgbClr val="414042"/>
                </a:solidFill>
                <a:latin typeface="Times New Roman" panose="02020603050405020304" pitchFamily="18" charset="0"/>
                <a:cs typeface="Times New Roman" panose="02020603050405020304" pitchFamily="18" charset="0"/>
              </a:rPr>
              <a:t>công </a:t>
            </a:r>
            <a:r>
              <a:rPr sz="1200" b="1" spc="-37" dirty="0">
                <a:solidFill>
                  <a:srgbClr val="414042"/>
                </a:solidFill>
                <a:latin typeface="Times New Roman" panose="02020603050405020304" pitchFamily="18" charset="0"/>
                <a:cs typeface="Times New Roman" panose="02020603050405020304" pitchFamily="18" charset="0"/>
              </a:rPr>
              <a:t>ty: </a:t>
            </a:r>
            <a:r>
              <a:rPr lang="en-US" sz="1200" b="1" dirty="0">
                <a:latin typeface="Times New Roman" panose="02020603050405020304" pitchFamily="18" charset="0"/>
                <a:cs typeface="Times New Roman" panose="02020603050405020304" pitchFamily="18" charset="0"/>
              </a:rPr>
              <a:t>CÔNG TY TNHH GLOBAL CASHEW LINKS</a:t>
            </a:r>
            <a:endParaRPr sz="1200" dirty="0">
              <a:latin typeface="Times New Roman" panose="02020603050405020304" pitchFamily="18" charset="0"/>
              <a:cs typeface="Times New Roman" panose="02020603050405020304" pitchFamily="18" charset="0"/>
            </a:endParaRPr>
          </a:p>
          <a:p>
            <a:pPr marL="11765">
              <a:spcBef>
                <a:spcPts val="518"/>
              </a:spcBef>
            </a:pPr>
            <a:r>
              <a:rPr sz="1200" b="1" spc="-37" dirty="0">
                <a:solidFill>
                  <a:srgbClr val="414042"/>
                </a:solidFill>
                <a:latin typeface="Times New Roman" panose="02020603050405020304" pitchFamily="18" charset="0"/>
                <a:cs typeface="Times New Roman" panose="02020603050405020304" pitchFamily="18" charset="0"/>
              </a:rPr>
              <a:t>Địa </a:t>
            </a:r>
            <a:r>
              <a:rPr sz="1200" b="1" spc="-37" dirty="0" smtClean="0">
                <a:solidFill>
                  <a:srgbClr val="414042"/>
                </a:solidFill>
                <a:latin typeface="Times New Roman" panose="02020603050405020304" pitchFamily="18" charset="0"/>
                <a:cs typeface="Times New Roman" panose="02020603050405020304" pitchFamily="18" charset="0"/>
              </a:rPr>
              <a:t>chỉ </a:t>
            </a:r>
            <a:r>
              <a:rPr sz="1200" spc="-80" dirty="0" smtClean="0">
                <a:solidFill>
                  <a:srgbClr val="414042"/>
                </a:solidFill>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Số LK 12-20 khu K1, Phường Mỹ Bình, TP. Phan Rang – Tháp Chàm, tỉnh Ninh Thuận</a:t>
            </a:r>
            <a:endParaRPr sz="1200" dirty="0">
              <a:latin typeface="Times New Roman" panose="02020603050405020304" pitchFamily="18" charset="0"/>
              <a:cs typeface="Times New Roman" panose="02020603050405020304" pitchFamily="18" charset="0"/>
            </a:endParaRPr>
          </a:p>
          <a:p>
            <a:r>
              <a:rPr sz="1200" b="1" spc="-42" dirty="0">
                <a:solidFill>
                  <a:srgbClr val="414042"/>
                </a:solidFill>
                <a:latin typeface="Times New Roman" panose="02020603050405020304" pitchFamily="18" charset="0"/>
                <a:cs typeface="Times New Roman" panose="02020603050405020304" pitchFamily="18" charset="0"/>
              </a:rPr>
              <a:t>Điện </a:t>
            </a:r>
            <a:r>
              <a:rPr sz="1200" b="1" spc="-37" dirty="0">
                <a:solidFill>
                  <a:srgbClr val="414042"/>
                </a:solidFill>
                <a:latin typeface="Times New Roman" panose="02020603050405020304" pitchFamily="18" charset="0"/>
                <a:cs typeface="Times New Roman" panose="02020603050405020304" pitchFamily="18" charset="0"/>
              </a:rPr>
              <a:t>thoại: </a:t>
            </a:r>
            <a:r>
              <a:rPr lang="en-US" sz="1200" dirty="0">
                <a:latin typeface="Times New Roman" panose="02020603050405020304" pitchFamily="18" charset="0"/>
                <a:cs typeface="Times New Roman" panose="02020603050405020304" pitchFamily="18" charset="0"/>
              </a:rPr>
              <a:t>0913.014.138 </a:t>
            </a:r>
            <a:r>
              <a:rPr lang="en-US" sz="1200" dirty="0" smtClean="0">
                <a:latin typeface="Times New Roman" panose="02020603050405020304" pitchFamily="18" charset="0"/>
                <a:cs typeface="Times New Roman" panose="02020603050405020304" pitchFamily="18" charset="0"/>
              </a:rPr>
              <a:t>(A </a:t>
            </a:r>
            <a:r>
              <a:rPr lang="en-US" sz="1200" dirty="0">
                <a:latin typeface="Times New Roman" panose="02020603050405020304" pitchFamily="18" charset="0"/>
                <a:cs typeface="Times New Roman" panose="02020603050405020304" pitchFamily="18" charset="0"/>
              </a:rPr>
              <a:t>Dũng), </a:t>
            </a:r>
            <a:r>
              <a:rPr lang="en-US" sz="1200" dirty="0" smtClean="0">
                <a:latin typeface="Times New Roman" panose="02020603050405020304" pitchFamily="18" charset="0"/>
                <a:cs typeface="Times New Roman" panose="02020603050405020304" pitchFamily="18" charset="0"/>
              </a:rPr>
              <a:t>0898.945.123(</a:t>
            </a:r>
            <a:r>
              <a:rPr lang="en-US" sz="1200" dirty="0" err="1" smtClean="0">
                <a:latin typeface="Times New Roman" panose="02020603050405020304" pitchFamily="18" charset="0"/>
                <a:cs typeface="Times New Roman" panose="02020603050405020304" pitchFamily="18" charset="0"/>
              </a:rPr>
              <a:t>Chị</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Dậu</a:t>
            </a:r>
            <a:r>
              <a:rPr lang="en-US" sz="1200" dirty="0" smtClean="0">
                <a:latin typeface="Times New Roman" panose="02020603050405020304" pitchFamily="18" charset="0"/>
                <a:cs typeface="Times New Roman" panose="02020603050405020304" pitchFamily="18" charset="0"/>
              </a:rPr>
              <a:t>)</a:t>
            </a:r>
            <a:endParaRPr sz="1200" dirty="0">
              <a:latin typeface="Times New Roman" panose="02020603050405020304" pitchFamily="18" charset="0"/>
              <a:cs typeface="Times New Roman" panose="02020603050405020304" pitchFamily="18" charset="0"/>
            </a:endParaRPr>
          </a:p>
          <a:p>
            <a:pPr marL="11765">
              <a:spcBef>
                <a:spcPts val="518"/>
              </a:spcBef>
            </a:pPr>
            <a:r>
              <a:rPr sz="1200" b="1" spc="-42" dirty="0">
                <a:solidFill>
                  <a:srgbClr val="414042"/>
                </a:solidFill>
                <a:latin typeface="Times New Roman" panose="02020603050405020304" pitchFamily="18" charset="0"/>
                <a:cs typeface="Times New Roman" panose="02020603050405020304" pitchFamily="18" charset="0"/>
              </a:rPr>
              <a:t>Email:</a:t>
            </a:r>
            <a:r>
              <a:rPr sz="1200" b="1" spc="-37" dirty="0">
                <a:solidFill>
                  <a:srgbClr val="414042"/>
                </a:solidFill>
                <a:latin typeface="Times New Roman" panose="02020603050405020304" pitchFamily="18" charset="0"/>
                <a:cs typeface="Times New Roman" panose="02020603050405020304" pitchFamily="18" charset="0"/>
              </a:rPr>
              <a:t> </a:t>
            </a:r>
            <a:r>
              <a:rPr lang="vi-VN" sz="1200" dirty="0" smtClean="0">
                <a:latin typeface="Times New Roman" panose="02020603050405020304" pitchFamily="18" charset="0"/>
                <a:cs typeface="Times New Roman" panose="02020603050405020304" pitchFamily="18" charset="0"/>
                <a:hlinkClick r:id="rId2"/>
              </a:rPr>
              <a:t>globalcashewlinks@gmail.com</a:t>
            </a:r>
            <a:endParaRPr lang="vi-VN" sz="1200" dirty="0" smtClean="0">
              <a:latin typeface="Times New Roman" panose="02020603050405020304" pitchFamily="18" charset="0"/>
              <a:cs typeface="Times New Roman" panose="02020603050405020304" pitchFamily="18" charset="0"/>
            </a:endParaRPr>
          </a:p>
          <a:p>
            <a:pPr marL="11765">
              <a:spcBef>
                <a:spcPts val="518"/>
              </a:spcBef>
            </a:pPr>
            <a:r>
              <a:rPr lang="vi-VN" sz="1200" dirty="0">
                <a:latin typeface="Times New Roman" panose="02020603050405020304" pitchFamily="18" charset="0"/>
                <a:cs typeface="Times New Roman" panose="02020603050405020304" pitchFamily="18" charset="0"/>
              </a:rPr>
              <a:t>Website: </a:t>
            </a:r>
            <a:r>
              <a:rPr lang="vi-VN" sz="1200" dirty="0">
                <a:latin typeface="Times New Roman" panose="02020603050405020304" pitchFamily="18" charset="0"/>
                <a:cs typeface="Times New Roman" panose="02020603050405020304" pitchFamily="18" charset="0"/>
                <a:hlinkClick r:id="rId3"/>
              </a:rPr>
              <a:t>http://globalcashewlinks.com.vn</a:t>
            </a:r>
            <a:endParaRPr lang="vi-VN" sz="1200" dirty="0" smtClean="0">
              <a:latin typeface="Times New Roman" panose="02020603050405020304" pitchFamily="18" charset="0"/>
              <a:cs typeface="Times New Roman" panose="02020603050405020304" pitchFamily="18" charset="0"/>
            </a:endParaRPr>
          </a:p>
          <a:p>
            <a:r>
              <a:rPr sz="1200" b="1" spc="9" dirty="0" smtClean="0">
                <a:solidFill>
                  <a:srgbClr val="414042"/>
                </a:solidFill>
                <a:latin typeface="Times New Roman" panose="02020603050405020304" pitchFamily="18" charset="0"/>
                <a:cs typeface="Times New Roman" panose="02020603050405020304" pitchFamily="18" charset="0"/>
              </a:rPr>
              <a:t>Mã </a:t>
            </a:r>
            <a:r>
              <a:rPr sz="1200" b="1" spc="-50" dirty="0" smtClean="0">
                <a:solidFill>
                  <a:srgbClr val="414042"/>
                </a:solidFill>
                <a:latin typeface="Times New Roman" panose="02020603050405020304" pitchFamily="18" charset="0"/>
                <a:cs typeface="Times New Roman" panose="02020603050405020304" pitchFamily="18" charset="0"/>
              </a:rPr>
              <a:t>số </a:t>
            </a:r>
            <a:r>
              <a:rPr sz="1200" b="1" spc="-37" dirty="0" smtClean="0">
                <a:solidFill>
                  <a:srgbClr val="414042"/>
                </a:solidFill>
                <a:latin typeface="Times New Roman" panose="02020603050405020304" pitchFamily="18" charset="0"/>
                <a:cs typeface="Times New Roman" panose="02020603050405020304" pitchFamily="18" charset="0"/>
              </a:rPr>
              <a:t>thuế:</a:t>
            </a:r>
            <a:r>
              <a:rPr sz="1200" b="1" spc="-61" dirty="0" smtClean="0">
                <a:solidFill>
                  <a:srgbClr val="414042"/>
                </a:solidFill>
                <a:latin typeface="Times New Roman" panose="02020603050405020304" pitchFamily="18" charset="0"/>
                <a:cs typeface="Times New Roman" panose="02020603050405020304" pitchFamily="18" charset="0"/>
              </a:rPr>
              <a:t> </a:t>
            </a:r>
            <a:r>
              <a:rPr lang="vi-VN" sz="1200" dirty="0" smtClean="0">
                <a:latin typeface="Times New Roman" panose="02020603050405020304" pitchFamily="18" charset="0"/>
                <a:cs typeface="Times New Roman" panose="02020603050405020304" pitchFamily="18" charset="0"/>
              </a:rPr>
              <a:t> 4500632237</a:t>
            </a:r>
            <a:br>
              <a:rPr lang="vi-VN" sz="1200" dirty="0" smtClean="0">
                <a:latin typeface="Times New Roman" panose="02020603050405020304" pitchFamily="18" charset="0"/>
                <a:cs typeface="Times New Roman" panose="02020603050405020304" pitchFamily="18" charset="0"/>
              </a:rPr>
            </a:br>
            <a:r>
              <a:rPr sz="1200" b="1" spc="-46" dirty="0" smtClean="0">
                <a:solidFill>
                  <a:srgbClr val="414042"/>
                </a:solidFill>
                <a:latin typeface="Times New Roman" panose="02020603050405020304" pitchFamily="18" charset="0"/>
                <a:cs typeface="Times New Roman" panose="02020603050405020304" pitchFamily="18" charset="0"/>
              </a:rPr>
              <a:t>Giám </a:t>
            </a:r>
            <a:r>
              <a:rPr sz="1200" b="1" spc="-37" dirty="0" smtClean="0">
                <a:solidFill>
                  <a:srgbClr val="414042"/>
                </a:solidFill>
                <a:latin typeface="Times New Roman" panose="02020603050405020304" pitchFamily="18" charset="0"/>
                <a:cs typeface="Times New Roman" panose="02020603050405020304" pitchFamily="18" charset="0"/>
              </a:rPr>
              <a:t>đốc: </a:t>
            </a:r>
            <a:r>
              <a:rPr lang="vi-VN" sz="1200" spc="-32" dirty="0" smtClean="0">
                <a:solidFill>
                  <a:srgbClr val="414042"/>
                </a:solidFill>
                <a:latin typeface="Times New Roman" panose="02020603050405020304" pitchFamily="18" charset="0"/>
                <a:cs typeface="Times New Roman" panose="02020603050405020304" pitchFamily="18" charset="0"/>
              </a:rPr>
              <a:t>TÀI CHÍ DŨNG</a:t>
            </a:r>
            <a:endParaRPr sz="1200" dirty="0" smtClean="0">
              <a:latin typeface="Times New Roman" panose="02020603050405020304" pitchFamily="18" charset="0"/>
              <a:cs typeface="Times New Roman" panose="02020603050405020304" pitchFamily="18" charset="0"/>
            </a:endParaRPr>
          </a:p>
          <a:p>
            <a:pPr>
              <a:lnSpc>
                <a:spcPct val="100000"/>
              </a:lnSpc>
            </a:pPr>
            <a:endParaRPr sz="1297" dirty="0" smtClean="0">
              <a:latin typeface="Arial"/>
              <a:cs typeface="Arial"/>
            </a:endParaRPr>
          </a:p>
          <a:p>
            <a:pPr>
              <a:spcBef>
                <a:spcPts val="42"/>
              </a:spcBef>
            </a:pPr>
            <a:r>
              <a:rPr lang="en-US" sz="1200" dirty="0">
                <a:latin typeface="Times New Roman" panose="02020603050405020304" pitchFamily="18" charset="0"/>
                <a:cs typeface="Times New Roman" panose="02020603050405020304" pitchFamily="18" charset="0"/>
              </a:rPr>
              <a:t>Công ty TNHH Global Cashew Links thuộc sở hữu tư nhân, có tư cách pháp nhân đầy đủ, được tổ chức hoạch toán độc lập, tự chủ về tài chính, thực hiện các hoạt động kinh doanh theo quy định của pháp luật hiện hành</a:t>
            </a:r>
            <a:r>
              <a:rPr lang="en-US" sz="1200" dirty="0" smtClean="0">
                <a:latin typeface="Times New Roman" panose="02020603050405020304" pitchFamily="18" charset="0"/>
                <a:cs typeface="Times New Roman" panose="02020603050405020304" pitchFamily="18" charset="0"/>
              </a:rPr>
              <a:t>.</a:t>
            </a:r>
          </a:p>
          <a:p>
            <a:pPr>
              <a:spcBef>
                <a:spcPts val="42"/>
              </a:spcBef>
            </a:pPr>
            <a:endParaRPr lang="vi-VN" sz="1200" dirty="0" smtClean="0">
              <a:latin typeface="Times New Roman" panose="02020603050405020304" pitchFamily="18" charset="0"/>
              <a:cs typeface="Times New Roman" panose="02020603050405020304" pitchFamily="18" charset="0"/>
            </a:endParaRPr>
          </a:p>
          <a:p>
            <a:pPr>
              <a:spcBef>
                <a:spcPts val="42"/>
              </a:spcBef>
            </a:pPr>
            <a:r>
              <a:rPr lang="en-US" sz="1200" dirty="0">
                <a:latin typeface="Times New Roman" panose="02020603050405020304" pitchFamily="18" charset="0"/>
                <a:cs typeface="Times New Roman" panose="02020603050405020304" pitchFamily="18" charset="0"/>
              </a:rPr>
              <a:t>Công ty TNHH Global Cashew Links được cấp phép hoạt động trong lĩnh vực bán buôn nguyên liệu nông sản (trừ gỗ, tre ,nứa) và động vật tươi sống, tập trung vào lĩnh vực sản xuất chế nhân điều Xuất khẩu. Đăng ký Giấy chứng nhận đăng ký doanh nghiệp số 4500632237, do Sở Kế hoạch và Đầu tư Tỉnh Ninh Thuận cấp lần đầu ngày 04/06/2019, đăng ký thay đổi lần thứ 1 </a:t>
            </a:r>
            <a:r>
              <a:rPr lang="en-US" sz="1200" dirty="0" err="1">
                <a:latin typeface="Times New Roman" panose="02020603050405020304" pitchFamily="18" charset="0"/>
                <a:cs typeface="Times New Roman" panose="02020603050405020304" pitchFamily="18" charset="0"/>
              </a:rPr>
              <a:t>ngày</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06/06/2019.</a:t>
            </a:r>
            <a:endParaRPr lang="vi-VN" sz="1200" dirty="0">
              <a:latin typeface="Times New Roman" panose="02020603050405020304" pitchFamily="18" charset="0"/>
              <a:cs typeface="Times New Roman" panose="02020603050405020304" pitchFamily="18" charset="0"/>
            </a:endParaRPr>
          </a:p>
          <a:p>
            <a:pPr>
              <a:spcBef>
                <a:spcPts val="42"/>
              </a:spcBef>
            </a:pPr>
            <a:endParaRPr sz="1018" dirty="0">
              <a:latin typeface="Arial"/>
              <a:cs typeface="Arial"/>
            </a:endParaRPr>
          </a:p>
        </p:txBody>
      </p:sp>
      <p:sp>
        <p:nvSpPr>
          <p:cNvPr id="7" name="object 7"/>
          <p:cNvSpPr/>
          <p:nvPr/>
        </p:nvSpPr>
        <p:spPr>
          <a:xfrm>
            <a:off x="1" y="9625564"/>
            <a:ext cx="6858000" cy="284121"/>
          </a:xfrm>
          <a:custGeom>
            <a:avLst/>
            <a:gdLst/>
            <a:ahLst/>
            <a:cxnLst/>
            <a:rect l="l" t="t" r="r" b="b"/>
            <a:pathLst>
              <a:path w="7560309" h="306704">
                <a:moveTo>
                  <a:pt x="7559992" y="0"/>
                </a:moveTo>
                <a:lnTo>
                  <a:pt x="0" y="0"/>
                </a:lnTo>
                <a:lnTo>
                  <a:pt x="0" y="306387"/>
                </a:lnTo>
                <a:lnTo>
                  <a:pt x="7559992" y="306387"/>
                </a:lnTo>
                <a:lnTo>
                  <a:pt x="7559992" y="0"/>
                </a:lnTo>
                <a:close/>
              </a:path>
            </a:pathLst>
          </a:custGeom>
          <a:solidFill>
            <a:srgbClr val="78BD75"/>
          </a:solidFill>
        </p:spPr>
        <p:txBody>
          <a:bodyPr wrap="square" lIns="0" tIns="0" rIns="0" bIns="0" rtlCol="0"/>
          <a:lstStyle/>
          <a:p>
            <a:endParaRPr sz="1667"/>
          </a:p>
        </p:txBody>
      </p:sp>
      <p:sp>
        <p:nvSpPr>
          <p:cNvPr id="10" name="object 20"/>
          <p:cNvSpPr txBox="1"/>
          <p:nvPr/>
        </p:nvSpPr>
        <p:spPr>
          <a:xfrm>
            <a:off x="5131958" y="9477375"/>
            <a:ext cx="1630792" cy="165768"/>
          </a:xfrm>
          <a:prstGeom prst="rect">
            <a:avLst/>
          </a:prstGeom>
        </p:spPr>
        <p:txBody>
          <a:bodyPr vert="horz" wrap="square" lIns="0" tIns="11765" rIns="0" bIns="0" rtlCol="0">
            <a:spAutoFit/>
          </a:bodyPr>
          <a:lstStyle/>
          <a:p>
            <a:pPr marL="11765">
              <a:spcBef>
                <a:spcPts val="93"/>
              </a:spcBef>
            </a:pPr>
            <a:r>
              <a:rPr lang="vi-VN" sz="1000" b="1">
                <a:solidFill>
                  <a:schemeClr val="accent1"/>
                </a:solidFill>
              </a:rPr>
              <a:t>Global Cashew Links</a:t>
            </a:r>
            <a:endParaRPr sz="926">
              <a:solidFill>
                <a:schemeClr val="accent1"/>
              </a:solidFill>
              <a:latin typeface="Arial"/>
              <a:cs typeface="Aria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7" y="4649992"/>
            <a:ext cx="3139326" cy="471049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1015" y="6402015"/>
            <a:ext cx="3636985" cy="2284304"/>
          </a:xfrm>
          <a:prstGeom prst="rect">
            <a:avLst/>
          </a:prstGeom>
        </p:spPr>
      </p:pic>
    </p:spTree>
    <p:extLst>
      <p:ext uri="{BB962C8B-B14F-4D97-AF65-F5344CB8AC3E}">
        <p14:creationId xmlns:p14="http://schemas.microsoft.com/office/powerpoint/2010/main" val="3236755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32452" y="3014251"/>
            <a:ext cx="4900646" cy="1308251"/>
            <a:chOff x="1277505" y="3466134"/>
            <a:chExt cx="5290185" cy="1412240"/>
          </a:xfrm>
        </p:grpSpPr>
        <p:pic>
          <p:nvPicPr>
            <p:cNvPr id="4" name="object 4"/>
            <p:cNvPicPr/>
            <p:nvPr/>
          </p:nvPicPr>
          <p:blipFill>
            <a:blip r:embed="rId2" cstate="print"/>
            <a:stretch>
              <a:fillRect/>
            </a:stretch>
          </p:blipFill>
          <p:spPr>
            <a:xfrm>
              <a:off x="3368421" y="3611829"/>
              <a:ext cx="1126059" cy="1120533"/>
            </a:xfrm>
            <a:prstGeom prst="rect">
              <a:avLst/>
            </a:prstGeom>
          </p:spPr>
        </p:pic>
        <p:pic>
          <p:nvPicPr>
            <p:cNvPr id="6" name="object 6"/>
            <p:cNvPicPr/>
            <p:nvPr/>
          </p:nvPicPr>
          <p:blipFill>
            <a:blip r:embed="rId3" cstate="print"/>
            <a:stretch>
              <a:fillRect/>
            </a:stretch>
          </p:blipFill>
          <p:spPr>
            <a:xfrm>
              <a:off x="1411452" y="3607269"/>
              <a:ext cx="1144066" cy="1138453"/>
            </a:xfrm>
            <a:prstGeom prst="rect">
              <a:avLst/>
            </a:prstGeom>
          </p:spPr>
        </p:pic>
        <p:sp>
          <p:nvSpPr>
            <p:cNvPr id="7" name="object 7"/>
            <p:cNvSpPr/>
            <p:nvPr/>
          </p:nvSpPr>
          <p:spPr>
            <a:xfrm>
              <a:off x="1277505" y="3466134"/>
              <a:ext cx="5290185" cy="1412240"/>
            </a:xfrm>
            <a:custGeom>
              <a:avLst/>
              <a:gdLst/>
              <a:ahLst/>
              <a:cxnLst/>
              <a:rect l="l" t="t" r="r" b="b"/>
              <a:pathLst>
                <a:path w="5290184" h="1412239">
                  <a:moveTo>
                    <a:pt x="1411935" y="705967"/>
                  </a:moveTo>
                  <a:lnTo>
                    <a:pt x="1410309" y="657631"/>
                  </a:lnTo>
                  <a:lnTo>
                    <a:pt x="1405496" y="610171"/>
                  </a:lnTo>
                  <a:lnTo>
                    <a:pt x="1397596" y="563689"/>
                  </a:lnTo>
                  <a:lnTo>
                    <a:pt x="1386725" y="518299"/>
                  </a:lnTo>
                  <a:lnTo>
                    <a:pt x="1372971" y="474091"/>
                  </a:lnTo>
                  <a:lnTo>
                    <a:pt x="1356461" y="431177"/>
                  </a:lnTo>
                  <a:lnTo>
                    <a:pt x="1337284" y="389661"/>
                  </a:lnTo>
                  <a:lnTo>
                    <a:pt x="1325537" y="368046"/>
                  </a:lnTo>
                  <a:lnTo>
                    <a:pt x="1325537" y="710361"/>
                  </a:lnTo>
                  <a:lnTo>
                    <a:pt x="1323682" y="758786"/>
                  </a:lnTo>
                  <a:lnTo>
                    <a:pt x="1318171" y="806183"/>
                  </a:lnTo>
                  <a:lnTo>
                    <a:pt x="1309179" y="852424"/>
                  </a:lnTo>
                  <a:lnTo>
                    <a:pt x="1296822" y="897369"/>
                  </a:lnTo>
                  <a:lnTo>
                    <a:pt x="1281239" y="940892"/>
                  </a:lnTo>
                  <a:lnTo>
                    <a:pt x="1262570" y="982840"/>
                  </a:lnTo>
                  <a:lnTo>
                    <a:pt x="1240955" y="1023073"/>
                  </a:lnTo>
                  <a:lnTo>
                    <a:pt x="1216520" y="1061466"/>
                  </a:lnTo>
                  <a:lnTo>
                    <a:pt x="1189431" y="1097876"/>
                  </a:lnTo>
                  <a:lnTo>
                    <a:pt x="1159789" y="1132166"/>
                  </a:lnTo>
                  <a:lnTo>
                    <a:pt x="1127772" y="1164183"/>
                  </a:lnTo>
                  <a:lnTo>
                    <a:pt x="1093482" y="1193825"/>
                  </a:lnTo>
                  <a:lnTo>
                    <a:pt x="1057071" y="1220914"/>
                  </a:lnTo>
                  <a:lnTo>
                    <a:pt x="1018679" y="1245349"/>
                  </a:lnTo>
                  <a:lnTo>
                    <a:pt x="978446" y="1266964"/>
                  </a:lnTo>
                  <a:lnTo>
                    <a:pt x="936498" y="1285633"/>
                  </a:lnTo>
                  <a:lnTo>
                    <a:pt x="892975" y="1301216"/>
                  </a:lnTo>
                  <a:lnTo>
                    <a:pt x="848029" y="1313573"/>
                  </a:lnTo>
                  <a:lnTo>
                    <a:pt x="801789" y="1322565"/>
                  </a:lnTo>
                  <a:lnTo>
                    <a:pt x="754392" y="1328077"/>
                  </a:lnTo>
                  <a:lnTo>
                    <a:pt x="705967" y="1329931"/>
                  </a:lnTo>
                  <a:lnTo>
                    <a:pt x="657555" y="1328077"/>
                  </a:lnTo>
                  <a:lnTo>
                    <a:pt x="610158" y="1322565"/>
                  </a:lnTo>
                  <a:lnTo>
                    <a:pt x="563905" y="1313573"/>
                  </a:lnTo>
                  <a:lnTo>
                    <a:pt x="518960" y="1301216"/>
                  </a:lnTo>
                  <a:lnTo>
                    <a:pt x="475449" y="1285633"/>
                  </a:lnTo>
                  <a:lnTo>
                    <a:pt x="433501" y="1266964"/>
                  </a:lnTo>
                  <a:lnTo>
                    <a:pt x="393268" y="1245349"/>
                  </a:lnTo>
                  <a:lnTo>
                    <a:pt x="354876" y="1220914"/>
                  </a:lnTo>
                  <a:lnTo>
                    <a:pt x="318465" y="1193825"/>
                  </a:lnTo>
                  <a:lnTo>
                    <a:pt x="284175" y="1164183"/>
                  </a:lnTo>
                  <a:lnTo>
                    <a:pt x="252145" y="1132166"/>
                  </a:lnTo>
                  <a:lnTo>
                    <a:pt x="222516" y="1097876"/>
                  </a:lnTo>
                  <a:lnTo>
                    <a:pt x="195414" y="1061466"/>
                  </a:lnTo>
                  <a:lnTo>
                    <a:pt x="170992" y="1023073"/>
                  </a:lnTo>
                  <a:lnTo>
                    <a:pt x="149377" y="982840"/>
                  </a:lnTo>
                  <a:lnTo>
                    <a:pt x="130708" y="940892"/>
                  </a:lnTo>
                  <a:lnTo>
                    <a:pt x="115125" y="897369"/>
                  </a:lnTo>
                  <a:lnTo>
                    <a:pt x="102768" y="852424"/>
                  </a:lnTo>
                  <a:lnTo>
                    <a:pt x="93764" y="806183"/>
                  </a:lnTo>
                  <a:lnTo>
                    <a:pt x="88265" y="758786"/>
                  </a:lnTo>
                  <a:lnTo>
                    <a:pt x="86398" y="710361"/>
                  </a:lnTo>
                  <a:lnTo>
                    <a:pt x="88265" y="661949"/>
                  </a:lnTo>
                  <a:lnTo>
                    <a:pt x="93764" y="614553"/>
                  </a:lnTo>
                  <a:lnTo>
                    <a:pt x="102768" y="568299"/>
                  </a:lnTo>
                  <a:lnTo>
                    <a:pt x="115125" y="523354"/>
                  </a:lnTo>
                  <a:lnTo>
                    <a:pt x="130708" y="479844"/>
                  </a:lnTo>
                  <a:lnTo>
                    <a:pt x="149377" y="437896"/>
                  </a:lnTo>
                  <a:lnTo>
                    <a:pt x="170992" y="397662"/>
                  </a:lnTo>
                  <a:lnTo>
                    <a:pt x="195414" y="359270"/>
                  </a:lnTo>
                  <a:lnTo>
                    <a:pt x="222516" y="322859"/>
                  </a:lnTo>
                  <a:lnTo>
                    <a:pt x="252145" y="288569"/>
                  </a:lnTo>
                  <a:lnTo>
                    <a:pt x="284175" y="256540"/>
                  </a:lnTo>
                  <a:lnTo>
                    <a:pt x="318465" y="226910"/>
                  </a:lnTo>
                  <a:lnTo>
                    <a:pt x="354876" y="199809"/>
                  </a:lnTo>
                  <a:lnTo>
                    <a:pt x="393268" y="175387"/>
                  </a:lnTo>
                  <a:lnTo>
                    <a:pt x="433501" y="153771"/>
                  </a:lnTo>
                  <a:lnTo>
                    <a:pt x="475449" y="135102"/>
                  </a:lnTo>
                  <a:lnTo>
                    <a:pt x="518960" y="119519"/>
                  </a:lnTo>
                  <a:lnTo>
                    <a:pt x="563905" y="107162"/>
                  </a:lnTo>
                  <a:lnTo>
                    <a:pt x="610158" y="98158"/>
                  </a:lnTo>
                  <a:lnTo>
                    <a:pt x="657555" y="92659"/>
                  </a:lnTo>
                  <a:lnTo>
                    <a:pt x="705967" y="90792"/>
                  </a:lnTo>
                  <a:lnTo>
                    <a:pt x="754392" y="92659"/>
                  </a:lnTo>
                  <a:lnTo>
                    <a:pt x="801789" y="98158"/>
                  </a:lnTo>
                  <a:lnTo>
                    <a:pt x="848029" y="107162"/>
                  </a:lnTo>
                  <a:lnTo>
                    <a:pt x="892975" y="119519"/>
                  </a:lnTo>
                  <a:lnTo>
                    <a:pt x="936498" y="135102"/>
                  </a:lnTo>
                  <a:lnTo>
                    <a:pt x="978446" y="153771"/>
                  </a:lnTo>
                  <a:lnTo>
                    <a:pt x="1018679" y="175387"/>
                  </a:lnTo>
                  <a:lnTo>
                    <a:pt x="1057071" y="199809"/>
                  </a:lnTo>
                  <a:lnTo>
                    <a:pt x="1093482" y="226910"/>
                  </a:lnTo>
                  <a:lnTo>
                    <a:pt x="1127772" y="256540"/>
                  </a:lnTo>
                  <a:lnTo>
                    <a:pt x="1159789" y="288569"/>
                  </a:lnTo>
                  <a:lnTo>
                    <a:pt x="1189431" y="322859"/>
                  </a:lnTo>
                  <a:lnTo>
                    <a:pt x="1216520" y="359270"/>
                  </a:lnTo>
                  <a:lnTo>
                    <a:pt x="1240955" y="397662"/>
                  </a:lnTo>
                  <a:lnTo>
                    <a:pt x="1262570" y="437896"/>
                  </a:lnTo>
                  <a:lnTo>
                    <a:pt x="1281239" y="479844"/>
                  </a:lnTo>
                  <a:lnTo>
                    <a:pt x="1296822" y="523354"/>
                  </a:lnTo>
                  <a:lnTo>
                    <a:pt x="1309179" y="568299"/>
                  </a:lnTo>
                  <a:lnTo>
                    <a:pt x="1318171" y="614553"/>
                  </a:lnTo>
                  <a:lnTo>
                    <a:pt x="1323682" y="661949"/>
                  </a:lnTo>
                  <a:lnTo>
                    <a:pt x="1325537" y="710361"/>
                  </a:lnTo>
                  <a:lnTo>
                    <a:pt x="1325537" y="368046"/>
                  </a:lnTo>
                  <a:lnTo>
                    <a:pt x="1291374" y="311264"/>
                  </a:lnTo>
                  <a:lnTo>
                    <a:pt x="1264843" y="274574"/>
                  </a:lnTo>
                  <a:lnTo>
                    <a:pt x="1236065" y="239712"/>
                  </a:lnTo>
                  <a:lnTo>
                    <a:pt x="1205166" y="206781"/>
                  </a:lnTo>
                  <a:lnTo>
                    <a:pt x="1172222" y="175869"/>
                  </a:lnTo>
                  <a:lnTo>
                    <a:pt x="1137361" y="147104"/>
                  </a:lnTo>
                  <a:lnTo>
                    <a:pt x="1100683" y="120573"/>
                  </a:lnTo>
                  <a:lnTo>
                    <a:pt x="1062278" y="96393"/>
                  </a:lnTo>
                  <a:lnTo>
                    <a:pt x="1022273" y="74663"/>
                  </a:lnTo>
                  <a:lnTo>
                    <a:pt x="980757" y="55486"/>
                  </a:lnTo>
                  <a:lnTo>
                    <a:pt x="937856" y="38963"/>
                  </a:lnTo>
                  <a:lnTo>
                    <a:pt x="893648" y="25222"/>
                  </a:lnTo>
                  <a:lnTo>
                    <a:pt x="848245" y="14351"/>
                  </a:lnTo>
                  <a:lnTo>
                    <a:pt x="801763" y="6451"/>
                  </a:lnTo>
                  <a:lnTo>
                    <a:pt x="754303" y="1638"/>
                  </a:lnTo>
                  <a:lnTo>
                    <a:pt x="705967" y="0"/>
                  </a:lnTo>
                  <a:lnTo>
                    <a:pt x="657631" y="1638"/>
                  </a:lnTo>
                  <a:lnTo>
                    <a:pt x="610171" y="6451"/>
                  </a:lnTo>
                  <a:lnTo>
                    <a:pt x="563689" y="14351"/>
                  </a:lnTo>
                  <a:lnTo>
                    <a:pt x="518299" y="25222"/>
                  </a:lnTo>
                  <a:lnTo>
                    <a:pt x="474091" y="38963"/>
                  </a:lnTo>
                  <a:lnTo>
                    <a:pt x="431177" y="55486"/>
                  </a:lnTo>
                  <a:lnTo>
                    <a:pt x="389661" y="74663"/>
                  </a:lnTo>
                  <a:lnTo>
                    <a:pt x="349656" y="96393"/>
                  </a:lnTo>
                  <a:lnTo>
                    <a:pt x="311264" y="120573"/>
                  </a:lnTo>
                  <a:lnTo>
                    <a:pt x="274574" y="147104"/>
                  </a:lnTo>
                  <a:lnTo>
                    <a:pt x="239712" y="175869"/>
                  </a:lnTo>
                  <a:lnTo>
                    <a:pt x="206781" y="206781"/>
                  </a:lnTo>
                  <a:lnTo>
                    <a:pt x="175869" y="239712"/>
                  </a:lnTo>
                  <a:lnTo>
                    <a:pt x="147104" y="274574"/>
                  </a:lnTo>
                  <a:lnTo>
                    <a:pt x="120573" y="311264"/>
                  </a:lnTo>
                  <a:lnTo>
                    <a:pt x="96393" y="349656"/>
                  </a:lnTo>
                  <a:lnTo>
                    <a:pt x="74663" y="389661"/>
                  </a:lnTo>
                  <a:lnTo>
                    <a:pt x="55486" y="431177"/>
                  </a:lnTo>
                  <a:lnTo>
                    <a:pt x="38963" y="474091"/>
                  </a:lnTo>
                  <a:lnTo>
                    <a:pt x="25222" y="518299"/>
                  </a:lnTo>
                  <a:lnTo>
                    <a:pt x="14351" y="563689"/>
                  </a:lnTo>
                  <a:lnTo>
                    <a:pt x="6451" y="610171"/>
                  </a:lnTo>
                  <a:lnTo>
                    <a:pt x="1638" y="657631"/>
                  </a:lnTo>
                  <a:lnTo>
                    <a:pt x="0" y="705967"/>
                  </a:lnTo>
                  <a:lnTo>
                    <a:pt x="1638" y="754303"/>
                  </a:lnTo>
                  <a:lnTo>
                    <a:pt x="6451" y="801763"/>
                  </a:lnTo>
                  <a:lnTo>
                    <a:pt x="14351" y="848245"/>
                  </a:lnTo>
                  <a:lnTo>
                    <a:pt x="25222" y="893648"/>
                  </a:lnTo>
                  <a:lnTo>
                    <a:pt x="38963" y="937856"/>
                  </a:lnTo>
                  <a:lnTo>
                    <a:pt x="55486" y="980757"/>
                  </a:lnTo>
                  <a:lnTo>
                    <a:pt x="74663" y="1022273"/>
                  </a:lnTo>
                  <a:lnTo>
                    <a:pt x="96393" y="1062278"/>
                  </a:lnTo>
                  <a:lnTo>
                    <a:pt x="120573" y="1100683"/>
                  </a:lnTo>
                  <a:lnTo>
                    <a:pt x="147104" y="1137361"/>
                  </a:lnTo>
                  <a:lnTo>
                    <a:pt x="175869" y="1172222"/>
                  </a:lnTo>
                  <a:lnTo>
                    <a:pt x="206781" y="1205166"/>
                  </a:lnTo>
                  <a:lnTo>
                    <a:pt x="239712" y="1236065"/>
                  </a:lnTo>
                  <a:lnTo>
                    <a:pt x="274574" y="1264843"/>
                  </a:lnTo>
                  <a:lnTo>
                    <a:pt x="311264" y="1291374"/>
                  </a:lnTo>
                  <a:lnTo>
                    <a:pt x="349656" y="1315554"/>
                  </a:lnTo>
                  <a:lnTo>
                    <a:pt x="389661" y="1337284"/>
                  </a:lnTo>
                  <a:lnTo>
                    <a:pt x="431177" y="1356461"/>
                  </a:lnTo>
                  <a:lnTo>
                    <a:pt x="474091" y="1372971"/>
                  </a:lnTo>
                  <a:lnTo>
                    <a:pt x="518299" y="1386725"/>
                  </a:lnTo>
                  <a:lnTo>
                    <a:pt x="563689" y="1397596"/>
                  </a:lnTo>
                  <a:lnTo>
                    <a:pt x="610171" y="1405496"/>
                  </a:lnTo>
                  <a:lnTo>
                    <a:pt x="657631" y="1410309"/>
                  </a:lnTo>
                  <a:lnTo>
                    <a:pt x="705967" y="1411935"/>
                  </a:lnTo>
                  <a:lnTo>
                    <a:pt x="754303" y="1410309"/>
                  </a:lnTo>
                  <a:lnTo>
                    <a:pt x="801763" y="1405496"/>
                  </a:lnTo>
                  <a:lnTo>
                    <a:pt x="848245" y="1397596"/>
                  </a:lnTo>
                  <a:lnTo>
                    <a:pt x="893648" y="1386725"/>
                  </a:lnTo>
                  <a:lnTo>
                    <a:pt x="937856" y="1372971"/>
                  </a:lnTo>
                  <a:lnTo>
                    <a:pt x="980757" y="1356461"/>
                  </a:lnTo>
                  <a:lnTo>
                    <a:pt x="1022273" y="1337284"/>
                  </a:lnTo>
                  <a:lnTo>
                    <a:pt x="1062278" y="1315554"/>
                  </a:lnTo>
                  <a:lnTo>
                    <a:pt x="1100683" y="1291374"/>
                  </a:lnTo>
                  <a:lnTo>
                    <a:pt x="1137361" y="1264843"/>
                  </a:lnTo>
                  <a:lnTo>
                    <a:pt x="1172222" y="1236065"/>
                  </a:lnTo>
                  <a:lnTo>
                    <a:pt x="1205166" y="1205166"/>
                  </a:lnTo>
                  <a:lnTo>
                    <a:pt x="1236065" y="1172222"/>
                  </a:lnTo>
                  <a:lnTo>
                    <a:pt x="1264843" y="1137361"/>
                  </a:lnTo>
                  <a:lnTo>
                    <a:pt x="1291374" y="1100683"/>
                  </a:lnTo>
                  <a:lnTo>
                    <a:pt x="1315554" y="1062278"/>
                  </a:lnTo>
                  <a:lnTo>
                    <a:pt x="1337284" y="1022273"/>
                  </a:lnTo>
                  <a:lnTo>
                    <a:pt x="1356461" y="980757"/>
                  </a:lnTo>
                  <a:lnTo>
                    <a:pt x="1372971" y="937856"/>
                  </a:lnTo>
                  <a:lnTo>
                    <a:pt x="1386725" y="893648"/>
                  </a:lnTo>
                  <a:lnTo>
                    <a:pt x="1397596" y="848245"/>
                  </a:lnTo>
                  <a:lnTo>
                    <a:pt x="1405496" y="801763"/>
                  </a:lnTo>
                  <a:lnTo>
                    <a:pt x="1410309" y="754303"/>
                  </a:lnTo>
                  <a:lnTo>
                    <a:pt x="1411935" y="705967"/>
                  </a:lnTo>
                  <a:close/>
                </a:path>
                <a:path w="5290184" h="1412239">
                  <a:moveTo>
                    <a:pt x="3359912" y="705967"/>
                  </a:moveTo>
                  <a:lnTo>
                    <a:pt x="3358273" y="657631"/>
                  </a:lnTo>
                  <a:lnTo>
                    <a:pt x="3353460" y="610171"/>
                  </a:lnTo>
                  <a:lnTo>
                    <a:pt x="3345561" y="563689"/>
                  </a:lnTo>
                  <a:lnTo>
                    <a:pt x="3334689" y="518299"/>
                  </a:lnTo>
                  <a:lnTo>
                    <a:pt x="3320935" y="474091"/>
                  </a:lnTo>
                  <a:lnTo>
                    <a:pt x="3304425" y="431177"/>
                  </a:lnTo>
                  <a:lnTo>
                    <a:pt x="3285248" y="389661"/>
                  </a:lnTo>
                  <a:lnTo>
                    <a:pt x="3273514" y="368058"/>
                  </a:lnTo>
                  <a:lnTo>
                    <a:pt x="3273514" y="710361"/>
                  </a:lnTo>
                  <a:lnTo>
                    <a:pt x="3271647" y="758786"/>
                  </a:lnTo>
                  <a:lnTo>
                    <a:pt x="3266148" y="806183"/>
                  </a:lnTo>
                  <a:lnTo>
                    <a:pt x="3257143" y="852424"/>
                  </a:lnTo>
                  <a:lnTo>
                    <a:pt x="3244786" y="897369"/>
                  </a:lnTo>
                  <a:lnTo>
                    <a:pt x="3229203" y="940892"/>
                  </a:lnTo>
                  <a:lnTo>
                    <a:pt x="3210534" y="982840"/>
                  </a:lnTo>
                  <a:lnTo>
                    <a:pt x="3188919" y="1023073"/>
                  </a:lnTo>
                  <a:lnTo>
                    <a:pt x="3164497" y="1061466"/>
                  </a:lnTo>
                  <a:lnTo>
                    <a:pt x="3137395" y="1097876"/>
                  </a:lnTo>
                  <a:lnTo>
                    <a:pt x="3107766" y="1132166"/>
                  </a:lnTo>
                  <a:lnTo>
                    <a:pt x="3075736" y="1164183"/>
                  </a:lnTo>
                  <a:lnTo>
                    <a:pt x="3041446" y="1193825"/>
                  </a:lnTo>
                  <a:lnTo>
                    <a:pt x="3005036" y="1220914"/>
                  </a:lnTo>
                  <a:lnTo>
                    <a:pt x="2966643" y="1245349"/>
                  </a:lnTo>
                  <a:lnTo>
                    <a:pt x="2926410" y="1266964"/>
                  </a:lnTo>
                  <a:lnTo>
                    <a:pt x="2884462" y="1285633"/>
                  </a:lnTo>
                  <a:lnTo>
                    <a:pt x="2840952" y="1301216"/>
                  </a:lnTo>
                  <a:lnTo>
                    <a:pt x="2795994" y="1313573"/>
                  </a:lnTo>
                  <a:lnTo>
                    <a:pt x="2749753" y="1322565"/>
                  </a:lnTo>
                  <a:lnTo>
                    <a:pt x="2702356" y="1328077"/>
                  </a:lnTo>
                  <a:lnTo>
                    <a:pt x="2653944" y="1329931"/>
                  </a:lnTo>
                  <a:lnTo>
                    <a:pt x="2605519" y="1328077"/>
                  </a:lnTo>
                  <a:lnTo>
                    <a:pt x="2558123" y="1322565"/>
                  </a:lnTo>
                  <a:lnTo>
                    <a:pt x="2511882" y="1313573"/>
                  </a:lnTo>
                  <a:lnTo>
                    <a:pt x="2466937" y="1301216"/>
                  </a:lnTo>
                  <a:lnTo>
                    <a:pt x="2423414" y="1285633"/>
                  </a:lnTo>
                  <a:lnTo>
                    <a:pt x="2381466" y="1266964"/>
                  </a:lnTo>
                  <a:lnTo>
                    <a:pt x="2341232" y="1245349"/>
                  </a:lnTo>
                  <a:lnTo>
                    <a:pt x="2302840" y="1220914"/>
                  </a:lnTo>
                  <a:lnTo>
                    <a:pt x="2266429" y="1193825"/>
                  </a:lnTo>
                  <a:lnTo>
                    <a:pt x="2232139" y="1164183"/>
                  </a:lnTo>
                  <a:lnTo>
                    <a:pt x="2200110" y="1132166"/>
                  </a:lnTo>
                  <a:lnTo>
                    <a:pt x="2170480" y="1097876"/>
                  </a:lnTo>
                  <a:lnTo>
                    <a:pt x="2143391" y="1061466"/>
                  </a:lnTo>
                  <a:lnTo>
                    <a:pt x="2118957" y="1023073"/>
                  </a:lnTo>
                  <a:lnTo>
                    <a:pt x="2097341" y="982840"/>
                  </a:lnTo>
                  <a:lnTo>
                    <a:pt x="2078672" y="940892"/>
                  </a:lnTo>
                  <a:lnTo>
                    <a:pt x="2063089" y="897369"/>
                  </a:lnTo>
                  <a:lnTo>
                    <a:pt x="2050732" y="852424"/>
                  </a:lnTo>
                  <a:lnTo>
                    <a:pt x="2041728" y="806183"/>
                  </a:lnTo>
                  <a:lnTo>
                    <a:pt x="2036229" y="758786"/>
                  </a:lnTo>
                  <a:lnTo>
                    <a:pt x="2034374" y="710361"/>
                  </a:lnTo>
                  <a:lnTo>
                    <a:pt x="2036229" y="661949"/>
                  </a:lnTo>
                  <a:lnTo>
                    <a:pt x="2041728" y="614553"/>
                  </a:lnTo>
                  <a:lnTo>
                    <a:pt x="2050732" y="568299"/>
                  </a:lnTo>
                  <a:lnTo>
                    <a:pt x="2063089" y="523354"/>
                  </a:lnTo>
                  <a:lnTo>
                    <a:pt x="2078672" y="479844"/>
                  </a:lnTo>
                  <a:lnTo>
                    <a:pt x="2097341" y="437896"/>
                  </a:lnTo>
                  <a:lnTo>
                    <a:pt x="2118957" y="397662"/>
                  </a:lnTo>
                  <a:lnTo>
                    <a:pt x="2143391" y="359270"/>
                  </a:lnTo>
                  <a:lnTo>
                    <a:pt x="2170480" y="322859"/>
                  </a:lnTo>
                  <a:lnTo>
                    <a:pt x="2200110" y="288569"/>
                  </a:lnTo>
                  <a:lnTo>
                    <a:pt x="2232139" y="256540"/>
                  </a:lnTo>
                  <a:lnTo>
                    <a:pt x="2266429" y="226910"/>
                  </a:lnTo>
                  <a:lnTo>
                    <a:pt x="2302840" y="199809"/>
                  </a:lnTo>
                  <a:lnTo>
                    <a:pt x="2341232" y="175387"/>
                  </a:lnTo>
                  <a:lnTo>
                    <a:pt x="2381466" y="153771"/>
                  </a:lnTo>
                  <a:lnTo>
                    <a:pt x="2423414" y="135102"/>
                  </a:lnTo>
                  <a:lnTo>
                    <a:pt x="2466937" y="119519"/>
                  </a:lnTo>
                  <a:lnTo>
                    <a:pt x="2511882" y="107162"/>
                  </a:lnTo>
                  <a:lnTo>
                    <a:pt x="2558123" y="98158"/>
                  </a:lnTo>
                  <a:lnTo>
                    <a:pt x="2605519" y="92659"/>
                  </a:lnTo>
                  <a:lnTo>
                    <a:pt x="2653944" y="90792"/>
                  </a:lnTo>
                  <a:lnTo>
                    <a:pt x="2702356" y="92659"/>
                  </a:lnTo>
                  <a:lnTo>
                    <a:pt x="2749753" y="98158"/>
                  </a:lnTo>
                  <a:lnTo>
                    <a:pt x="2795994" y="107162"/>
                  </a:lnTo>
                  <a:lnTo>
                    <a:pt x="2840952" y="119519"/>
                  </a:lnTo>
                  <a:lnTo>
                    <a:pt x="2884462" y="135102"/>
                  </a:lnTo>
                  <a:lnTo>
                    <a:pt x="2926410" y="153771"/>
                  </a:lnTo>
                  <a:lnTo>
                    <a:pt x="2966643" y="175387"/>
                  </a:lnTo>
                  <a:lnTo>
                    <a:pt x="3005036" y="199809"/>
                  </a:lnTo>
                  <a:lnTo>
                    <a:pt x="3041446" y="226910"/>
                  </a:lnTo>
                  <a:lnTo>
                    <a:pt x="3075736" y="256540"/>
                  </a:lnTo>
                  <a:lnTo>
                    <a:pt x="3107766" y="288569"/>
                  </a:lnTo>
                  <a:lnTo>
                    <a:pt x="3137395" y="322859"/>
                  </a:lnTo>
                  <a:lnTo>
                    <a:pt x="3164497" y="359270"/>
                  </a:lnTo>
                  <a:lnTo>
                    <a:pt x="3188919" y="397662"/>
                  </a:lnTo>
                  <a:lnTo>
                    <a:pt x="3210534" y="437896"/>
                  </a:lnTo>
                  <a:lnTo>
                    <a:pt x="3229203" y="479844"/>
                  </a:lnTo>
                  <a:lnTo>
                    <a:pt x="3244786" y="523354"/>
                  </a:lnTo>
                  <a:lnTo>
                    <a:pt x="3257143" y="568299"/>
                  </a:lnTo>
                  <a:lnTo>
                    <a:pt x="3266148" y="614553"/>
                  </a:lnTo>
                  <a:lnTo>
                    <a:pt x="3271647" y="661949"/>
                  </a:lnTo>
                  <a:lnTo>
                    <a:pt x="3273514" y="710361"/>
                  </a:lnTo>
                  <a:lnTo>
                    <a:pt x="3273514" y="368058"/>
                  </a:lnTo>
                  <a:lnTo>
                    <a:pt x="3239338" y="311264"/>
                  </a:lnTo>
                  <a:lnTo>
                    <a:pt x="3212808" y="274574"/>
                  </a:lnTo>
                  <a:lnTo>
                    <a:pt x="3184042" y="239712"/>
                  </a:lnTo>
                  <a:lnTo>
                    <a:pt x="3153130" y="206781"/>
                  </a:lnTo>
                  <a:lnTo>
                    <a:pt x="3120199" y="175869"/>
                  </a:lnTo>
                  <a:lnTo>
                    <a:pt x="3085338" y="147104"/>
                  </a:lnTo>
                  <a:lnTo>
                    <a:pt x="3048647" y="120573"/>
                  </a:lnTo>
                  <a:lnTo>
                    <a:pt x="3010255" y="96393"/>
                  </a:lnTo>
                  <a:lnTo>
                    <a:pt x="2970250" y="74663"/>
                  </a:lnTo>
                  <a:lnTo>
                    <a:pt x="2928734" y="55486"/>
                  </a:lnTo>
                  <a:lnTo>
                    <a:pt x="2885821" y="38963"/>
                  </a:lnTo>
                  <a:lnTo>
                    <a:pt x="2841612" y="25222"/>
                  </a:lnTo>
                  <a:lnTo>
                    <a:pt x="2796209" y="14351"/>
                  </a:lnTo>
                  <a:lnTo>
                    <a:pt x="2749727" y="6451"/>
                  </a:lnTo>
                  <a:lnTo>
                    <a:pt x="2702268" y="1638"/>
                  </a:lnTo>
                  <a:lnTo>
                    <a:pt x="2653944" y="0"/>
                  </a:lnTo>
                  <a:lnTo>
                    <a:pt x="2605608" y="1638"/>
                  </a:lnTo>
                  <a:lnTo>
                    <a:pt x="2558148" y="6451"/>
                  </a:lnTo>
                  <a:lnTo>
                    <a:pt x="2511666" y="14351"/>
                  </a:lnTo>
                  <a:lnTo>
                    <a:pt x="2466263" y="25222"/>
                  </a:lnTo>
                  <a:lnTo>
                    <a:pt x="2422055" y="38963"/>
                  </a:lnTo>
                  <a:lnTo>
                    <a:pt x="2379141" y="55486"/>
                  </a:lnTo>
                  <a:lnTo>
                    <a:pt x="2337638" y="74663"/>
                  </a:lnTo>
                  <a:lnTo>
                    <a:pt x="2297620" y="96393"/>
                  </a:lnTo>
                  <a:lnTo>
                    <a:pt x="2259228" y="120573"/>
                  </a:lnTo>
                  <a:lnTo>
                    <a:pt x="2222550" y="147104"/>
                  </a:lnTo>
                  <a:lnTo>
                    <a:pt x="2187689" y="175869"/>
                  </a:lnTo>
                  <a:lnTo>
                    <a:pt x="2154745" y="206781"/>
                  </a:lnTo>
                  <a:lnTo>
                    <a:pt x="2123846" y="239712"/>
                  </a:lnTo>
                  <a:lnTo>
                    <a:pt x="2095068" y="274574"/>
                  </a:lnTo>
                  <a:lnTo>
                    <a:pt x="2068537" y="311264"/>
                  </a:lnTo>
                  <a:lnTo>
                    <a:pt x="2044357" y="349656"/>
                  </a:lnTo>
                  <a:lnTo>
                    <a:pt x="2022627" y="389661"/>
                  </a:lnTo>
                  <a:lnTo>
                    <a:pt x="2003450" y="431177"/>
                  </a:lnTo>
                  <a:lnTo>
                    <a:pt x="1986940" y="474091"/>
                  </a:lnTo>
                  <a:lnTo>
                    <a:pt x="1973186" y="518299"/>
                  </a:lnTo>
                  <a:lnTo>
                    <a:pt x="1962315" y="563689"/>
                  </a:lnTo>
                  <a:lnTo>
                    <a:pt x="1954415" y="610171"/>
                  </a:lnTo>
                  <a:lnTo>
                    <a:pt x="1949602" y="657631"/>
                  </a:lnTo>
                  <a:lnTo>
                    <a:pt x="1947976" y="705967"/>
                  </a:lnTo>
                  <a:lnTo>
                    <a:pt x="1949602" y="754303"/>
                  </a:lnTo>
                  <a:lnTo>
                    <a:pt x="1954415" y="801763"/>
                  </a:lnTo>
                  <a:lnTo>
                    <a:pt x="1962315" y="848245"/>
                  </a:lnTo>
                  <a:lnTo>
                    <a:pt x="1973186" y="893648"/>
                  </a:lnTo>
                  <a:lnTo>
                    <a:pt x="1986940" y="937856"/>
                  </a:lnTo>
                  <a:lnTo>
                    <a:pt x="2003450" y="980757"/>
                  </a:lnTo>
                  <a:lnTo>
                    <a:pt x="2022627" y="1022273"/>
                  </a:lnTo>
                  <a:lnTo>
                    <a:pt x="2044357" y="1062278"/>
                  </a:lnTo>
                  <a:lnTo>
                    <a:pt x="2068537" y="1100683"/>
                  </a:lnTo>
                  <a:lnTo>
                    <a:pt x="2095068" y="1137361"/>
                  </a:lnTo>
                  <a:lnTo>
                    <a:pt x="2123846" y="1172222"/>
                  </a:lnTo>
                  <a:lnTo>
                    <a:pt x="2154745" y="1205166"/>
                  </a:lnTo>
                  <a:lnTo>
                    <a:pt x="2187689" y="1236065"/>
                  </a:lnTo>
                  <a:lnTo>
                    <a:pt x="2222550" y="1264843"/>
                  </a:lnTo>
                  <a:lnTo>
                    <a:pt x="2259228" y="1291374"/>
                  </a:lnTo>
                  <a:lnTo>
                    <a:pt x="2297620" y="1315554"/>
                  </a:lnTo>
                  <a:lnTo>
                    <a:pt x="2337638" y="1337284"/>
                  </a:lnTo>
                  <a:lnTo>
                    <a:pt x="2379141" y="1356461"/>
                  </a:lnTo>
                  <a:lnTo>
                    <a:pt x="2422055" y="1372971"/>
                  </a:lnTo>
                  <a:lnTo>
                    <a:pt x="2466263" y="1386725"/>
                  </a:lnTo>
                  <a:lnTo>
                    <a:pt x="2511666" y="1397596"/>
                  </a:lnTo>
                  <a:lnTo>
                    <a:pt x="2558148" y="1405496"/>
                  </a:lnTo>
                  <a:lnTo>
                    <a:pt x="2605608" y="1410309"/>
                  </a:lnTo>
                  <a:lnTo>
                    <a:pt x="2653944" y="1411935"/>
                  </a:lnTo>
                  <a:lnTo>
                    <a:pt x="2702268" y="1410309"/>
                  </a:lnTo>
                  <a:lnTo>
                    <a:pt x="2749727" y="1405496"/>
                  </a:lnTo>
                  <a:lnTo>
                    <a:pt x="2796209" y="1397596"/>
                  </a:lnTo>
                  <a:lnTo>
                    <a:pt x="2841612" y="1386725"/>
                  </a:lnTo>
                  <a:lnTo>
                    <a:pt x="2885821" y="1372971"/>
                  </a:lnTo>
                  <a:lnTo>
                    <a:pt x="2928734" y="1356461"/>
                  </a:lnTo>
                  <a:lnTo>
                    <a:pt x="2970250" y="1337284"/>
                  </a:lnTo>
                  <a:lnTo>
                    <a:pt x="2983776" y="1329931"/>
                  </a:lnTo>
                  <a:lnTo>
                    <a:pt x="3010255" y="1315554"/>
                  </a:lnTo>
                  <a:lnTo>
                    <a:pt x="3048647" y="1291374"/>
                  </a:lnTo>
                  <a:lnTo>
                    <a:pt x="3085338" y="1264843"/>
                  </a:lnTo>
                  <a:lnTo>
                    <a:pt x="3120199" y="1236065"/>
                  </a:lnTo>
                  <a:lnTo>
                    <a:pt x="3153130" y="1205166"/>
                  </a:lnTo>
                  <a:lnTo>
                    <a:pt x="3184042" y="1172222"/>
                  </a:lnTo>
                  <a:lnTo>
                    <a:pt x="3212808" y="1137361"/>
                  </a:lnTo>
                  <a:lnTo>
                    <a:pt x="3239338" y="1100683"/>
                  </a:lnTo>
                  <a:lnTo>
                    <a:pt x="3263519" y="1062278"/>
                  </a:lnTo>
                  <a:lnTo>
                    <a:pt x="3285248" y="1022273"/>
                  </a:lnTo>
                  <a:lnTo>
                    <a:pt x="3304425" y="980757"/>
                  </a:lnTo>
                  <a:lnTo>
                    <a:pt x="3320935" y="937856"/>
                  </a:lnTo>
                  <a:lnTo>
                    <a:pt x="3334689" y="893648"/>
                  </a:lnTo>
                  <a:lnTo>
                    <a:pt x="3345561" y="848245"/>
                  </a:lnTo>
                  <a:lnTo>
                    <a:pt x="3353460" y="801763"/>
                  </a:lnTo>
                  <a:lnTo>
                    <a:pt x="3358273" y="754303"/>
                  </a:lnTo>
                  <a:lnTo>
                    <a:pt x="3359912" y="705967"/>
                  </a:lnTo>
                  <a:close/>
                </a:path>
                <a:path w="5290184" h="1412239">
                  <a:moveTo>
                    <a:pt x="5290032" y="705967"/>
                  </a:moveTo>
                  <a:lnTo>
                    <a:pt x="5288407" y="657631"/>
                  </a:lnTo>
                  <a:lnTo>
                    <a:pt x="5283593" y="610171"/>
                  </a:lnTo>
                  <a:lnTo>
                    <a:pt x="5275694" y="563689"/>
                  </a:lnTo>
                  <a:lnTo>
                    <a:pt x="5264810" y="518299"/>
                  </a:lnTo>
                  <a:lnTo>
                    <a:pt x="5251069" y="474091"/>
                  </a:lnTo>
                  <a:lnTo>
                    <a:pt x="5234559" y="431177"/>
                  </a:lnTo>
                  <a:lnTo>
                    <a:pt x="5215382" y="389661"/>
                  </a:lnTo>
                  <a:lnTo>
                    <a:pt x="5203634" y="368046"/>
                  </a:lnTo>
                  <a:lnTo>
                    <a:pt x="5203634" y="710361"/>
                  </a:lnTo>
                  <a:lnTo>
                    <a:pt x="5201767" y="758786"/>
                  </a:lnTo>
                  <a:lnTo>
                    <a:pt x="5196268" y="806183"/>
                  </a:lnTo>
                  <a:lnTo>
                    <a:pt x="5187277" y="852424"/>
                  </a:lnTo>
                  <a:lnTo>
                    <a:pt x="5174907" y="897369"/>
                  </a:lnTo>
                  <a:lnTo>
                    <a:pt x="5159324" y="940892"/>
                  </a:lnTo>
                  <a:lnTo>
                    <a:pt x="5140655" y="982840"/>
                  </a:lnTo>
                  <a:lnTo>
                    <a:pt x="5119040" y="1023073"/>
                  </a:lnTo>
                  <a:lnTo>
                    <a:pt x="5094617" y="1061466"/>
                  </a:lnTo>
                  <a:lnTo>
                    <a:pt x="5067528" y="1097876"/>
                  </a:lnTo>
                  <a:lnTo>
                    <a:pt x="5037887" y="1132166"/>
                  </a:lnTo>
                  <a:lnTo>
                    <a:pt x="5005857" y="1164183"/>
                  </a:lnTo>
                  <a:lnTo>
                    <a:pt x="4971580" y="1193825"/>
                  </a:lnTo>
                  <a:lnTo>
                    <a:pt x="4935169" y="1220914"/>
                  </a:lnTo>
                  <a:lnTo>
                    <a:pt x="4896777" y="1245349"/>
                  </a:lnTo>
                  <a:lnTo>
                    <a:pt x="4856531" y="1266964"/>
                  </a:lnTo>
                  <a:lnTo>
                    <a:pt x="4814595" y="1285633"/>
                  </a:lnTo>
                  <a:lnTo>
                    <a:pt x="4771072" y="1301216"/>
                  </a:lnTo>
                  <a:lnTo>
                    <a:pt x="4726127" y="1313573"/>
                  </a:lnTo>
                  <a:lnTo>
                    <a:pt x="4679886" y="1322565"/>
                  </a:lnTo>
                  <a:lnTo>
                    <a:pt x="4632490" y="1328077"/>
                  </a:lnTo>
                  <a:lnTo>
                    <a:pt x="4584065" y="1329931"/>
                  </a:lnTo>
                  <a:lnTo>
                    <a:pt x="4535652" y="1328077"/>
                  </a:lnTo>
                  <a:lnTo>
                    <a:pt x="4488243" y="1322565"/>
                  </a:lnTo>
                  <a:lnTo>
                    <a:pt x="4442003" y="1313573"/>
                  </a:lnTo>
                  <a:lnTo>
                    <a:pt x="4397057" y="1301216"/>
                  </a:lnTo>
                  <a:lnTo>
                    <a:pt x="4353547" y="1285633"/>
                  </a:lnTo>
                  <a:lnTo>
                    <a:pt x="4311599" y="1266964"/>
                  </a:lnTo>
                  <a:lnTo>
                    <a:pt x="4271353" y="1245349"/>
                  </a:lnTo>
                  <a:lnTo>
                    <a:pt x="4232961" y="1220914"/>
                  </a:lnTo>
                  <a:lnTo>
                    <a:pt x="4196562" y="1193825"/>
                  </a:lnTo>
                  <a:lnTo>
                    <a:pt x="4162272" y="1164183"/>
                  </a:lnTo>
                  <a:lnTo>
                    <a:pt x="4130243" y="1132166"/>
                  </a:lnTo>
                  <a:lnTo>
                    <a:pt x="4100614" y="1097876"/>
                  </a:lnTo>
                  <a:lnTo>
                    <a:pt x="4073512" y="1061466"/>
                  </a:lnTo>
                  <a:lnTo>
                    <a:pt x="4049090" y="1023073"/>
                  </a:lnTo>
                  <a:lnTo>
                    <a:pt x="4027474" y="982840"/>
                  </a:lnTo>
                  <a:lnTo>
                    <a:pt x="4008805" y="940892"/>
                  </a:lnTo>
                  <a:lnTo>
                    <a:pt x="3993223" y="897369"/>
                  </a:lnTo>
                  <a:lnTo>
                    <a:pt x="3980865" y="852424"/>
                  </a:lnTo>
                  <a:lnTo>
                    <a:pt x="3971861" y="806183"/>
                  </a:lnTo>
                  <a:lnTo>
                    <a:pt x="3966362" y="758786"/>
                  </a:lnTo>
                  <a:lnTo>
                    <a:pt x="3964495" y="710361"/>
                  </a:lnTo>
                  <a:lnTo>
                    <a:pt x="3966362" y="661949"/>
                  </a:lnTo>
                  <a:lnTo>
                    <a:pt x="3971861" y="614553"/>
                  </a:lnTo>
                  <a:lnTo>
                    <a:pt x="3980865" y="568299"/>
                  </a:lnTo>
                  <a:lnTo>
                    <a:pt x="3993223" y="523354"/>
                  </a:lnTo>
                  <a:lnTo>
                    <a:pt x="4008805" y="479844"/>
                  </a:lnTo>
                  <a:lnTo>
                    <a:pt x="4027474" y="437896"/>
                  </a:lnTo>
                  <a:lnTo>
                    <a:pt x="4049090" y="397662"/>
                  </a:lnTo>
                  <a:lnTo>
                    <a:pt x="4073512" y="359270"/>
                  </a:lnTo>
                  <a:lnTo>
                    <a:pt x="4100614" y="322859"/>
                  </a:lnTo>
                  <a:lnTo>
                    <a:pt x="4130243" y="288569"/>
                  </a:lnTo>
                  <a:lnTo>
                    <a:pt x="4162272" y="256540"/>
                  </a:lnTo>
                  <a:lnTo>
                    <a:pt x="4196562" y="226910"/>
                  </a:lnTo>
                  <a:lnTo>
                    <a:pt x="4232961" y="199809"/>
                  </a:lnTo>
                  <a:lnTo>
                    <a:pt x="4271353" y="175387"/>
                  </a:lnTo>
                  <a:lnTo>
                    <a:pt x="4311599" y="153771"/>
                  </a:lnTo>
                  <a:lnTo>
                    <a:pt x="4353547" y="135102"/>
                  </a:lnTo>
                  <a:lnTo>
                    <a:pt x="4397057" y="119519"/>
                  </a:lnTo>
                  <a:lnTo>
                    <a:pt x="4442003" y="107162"/>
                  </a:lnTo>
                  <a:lnTo>
                    <a:pt x="4488243" y="98158"/>
                  </a:lnTo>
                  <a:lnTo>
                    <a:pt x="4535652" y="92659"/>
                  </a:lnTo>
                  <a:lnTo>
                    <a:pt x="4584065" y="90792"/>
                  </a:lnTo>
                  <a:lnTo>
                    <a:pt x="4632490" y="92659"/>
                  </a:lnTo>
                  <a:lnTo>
                    <a:pt x="4679886" y="98158"/>
                  </a:lnTo>
                  <a:lnTo>
                    <a:pt x="4726127" y="107162"/>
                  </a:lnTo>
                  <a:lnTo>
                    <a:pt x="4771072" y="119519"/>
                  </a:lnTo>
                  <a:lnTo>
                    <a:pt x="4814595" y="135102"/>
                  </a:lnTo>
                  <a:lnTo>
                    <a:pt x="4856531" y="153771"/>
                  </a:lnTo>
                  <a:lnTo>
                    <a:pt x="4896777" y="175387"/>
                  </a:lnTo>
                  <a:lnTo>
                    <a:pt x="4935169" y="199809"/>
                  </a:lnTo>
                  <a:lnTo>
                    <a:pt x="4971580" y="226910"/>
                  </a:lnTo>
                  <a:lnTo>
                    <a:pt x="5005857" y="256540"/>
                  </a:lnTo>
                  <a:lnTo>
                    <a:pt x="5037887" y="288569"/>
                  </a:lnTo>
                  <a:lnTo>
                    <a:pt x="5067528" y="322859"/>
                  </a:lnTo>
                  <a:lnTo>
                    <a:pt x="5094617" y="359270"/>
                  </a:lnTo>
                  <a:lnTo>
                    <a:pt x="5119040" y="397662"/>
                  </a:lnTo>
                  <a:lnTo>
                    <a:pt x="5140655" y="437896"/>
                  </a:lnTo>
                  <a:lnTo>
                    <a:pt x="5159324" y="479844"/>
                  </a:lnTo>
                  <a:lnTo>
                    <a:pt x="5174907" y="523354"/>
                  </a:lnTo>
                  <a:lnTo>
                    <a:pt x="5187277" y="568299"/>
                  </a:lnTo>
                  <a:lnTo>
                    <a:pt x="5196268" y="614553"/>
                  </a:lnTo>
                  <a:lnTo>
                    <a:pt x="5201767" y="661949"/>
                  </a:lnTo>
                  <a:lnTo>
                    <a:pt x="5203634" y="710361"/>
                  </a:lnTo>
                  <a:lnTo>
                    <a:pt x="5203634" y="368046"/>
                  </a:lnTo>
                  <a:lnTo>
                    <a:pt x="5169459" y="311264"/>
                  </a:lnTo>
                  <a:lnTo>
                    <a:pt x="5142941" y="274574"/>
                  </a:lnTo>
                  <a:lnTo>
                    <a:pt x="5114163" y="239712"/>
                  </a:lnTo>
                  <a:lnTo>
                    <a:pt x="5083264" y="206781"/>
                  </a:lnTo>
                  <a:lnTo>
                    <a:pt x="5050320" y="175869"/>
                  </a:lnTo>
                  <a:lnTo>
                    <a:pt x="5015458" y="147104"/>
                  </a:lnTo>
                  <a:lnTo>
                    <a:pt x="4978781" y="120573"/>
                  </a:lnTo>
                  <a:lnTo>
                    <a:pt x="4940376" y="96393"/>
                  </a:lnTo>
                  <a:lnTo>
                    <a:pt x="4900371" y="74663"/>
                  </a:lnTo>
                  <a:lnTo>
                    <a:pt x="4858855" y="55486"/>
                  </a:lnTo>
                  <a:lnTo>
                    <a:pt x="4815941" y="38963"/>
                  </a:lnTo>
                  <a:lnTo>
                    <a:pt x="4771733" y="25222"/>
                  </a:lnTo>
                  <a:lnTo>
                    <a:pt x="4726343" y="14351"/>
                  </a:lnTo>
                  <a:lnTo>
                    <a:pt x="4679861" y="6451"/>
                  </a:lnTo>
                  <a:lnTo>
                    <a:pt x="4632401" y="1638"/>
                  </a:lnTo>
                  <a:lnTo>
                    <a:pt x="4584065" y="0"/>
                  </a:lnTo>
                  <a:lnTo>
                    <a:pt x="4535729" y="1638"/>
                  </a:lnTo>
                  <a:lnTo>
                    <a:pt x="4488269" y="6451"/>
                  </a:lnTo>
                  <a:lnTo>
                    <a:pt x="4441787" y="14351"/>
                  </a:lnTo>
                  <a:lnTo>
                    <a:pt x="4396397" y="25222"/>
                  </a:lnTo>
                  <a:lnTo>
                    <a:pt x="4352188" y="38963"/>
                  </a:lnTo>
                  <a:lnTo>
                    <a:pt x="4309275" y="55486"/>
                  </a:lnTo>
                  <a:lnTo>
                    <a:pt x="4267759" y="74663"/>
                  </a:lnTo>
                  <a:lnTo>
                    <a:pt x="4227754" y="96393"/>
                  </a:lnTo>
                  <a:lnTo>
                    <a:pt x="4189349" y="120573"/>
                  </a:lnTo>
                  <a:lnTo>
                    <a:pt x="4152671" y="147104"/>
                  </a:lnTo>
                  <a:lnTo>
                    <a:pt x="4117810" y="175869"/>
                  </a:lnTo>
                  <a:lnTo>
                    <a:pt x="4084878" y="206781"/>
                  </a:lnTo>
                  <a:lnTo>
                    <a:pt x="4053967" y="239712"/>
                  </a:lnTo>
                  <a:lnTo>
                    <a:pt x="4025201" y="274574"/>
                  </a:lnTo>
                  <a:lnTo>
                    <a:pt x="3998671" y="311264"/>
                  </a:lnTo>
                  <a:lnTo>
                    <a:pt x="3974490" y="349656"/>
                  </a:lnTo>
                  <a:lnTo>
                    <a:pt x="3952748" y="389661"/>
                  </a:lnTo>
                  <a:lnTo>
                    <a:pt x="3933583" y="431177"/>
                  </a:lnTo>
                  <a:lnTo>
                    <a:pt x="3917061" y="474091"/>
                  </a:lnTo>
                  <a:lnTo>
                    <a:pt x="3903319" y="518299"/>
                  </a:lnTo>
                  <a:lnTo>
                    <a:pt x="3892435" y="563689"/>
                  </a:lnTo>
                  <a:lnTo>
                    <a:pt x="3884549" y="610171"/>
                  </a:lnTo>
                  <a:lnTo>
                    <a:pt x="3879723" y="657631"/>
                  </a:lnTo>
                  <a:lnTo>
                    <a:pt x="3878097" y="705967"/>
                  </a:lnTo>
                  <a:lnTo>
                    <a:pt x="3879723" y="754303"/>
                  </a:lnTo>
                  <a:lnTo>
                    <a:pt x="3884549" y="801763"/>
                  </a:lnTo>
                  <a:lnTo>
                    <a:pt x="3892435" y="848245"/>
                  </a:lnTo>
                  <a:lnTo>
                    <a:pt x="3903319" y="893648"/>
                  </a:lnTo>
                  <a:lnTo>
                    <a:pt x="3917061" y="937856"/>
                  </a:lnTo>
                  <a:lnTo>
                    <a:pt x="3933583" y="980757"/>
                  </a:lnTo>
                  <a:lnTo>
                    <a:pt x="3952748" y="1022273"/>
                  </a:lnTo>
                  <a:lnTo>
                    <a:pt x="3974490" y="1062278"/>
                  </a:lnTo>
                  <a:lnTo>
                    <a:pt x="3998671" y="1100683"/>
                  </a:lnTo>
                  <a:lnTo>
                    <a:pt x="4025201" y="1137361"/>
                  </a:lnTo>
                  <a:lnTo>
                    <a:pt x="4053967" y="1172222"/>
                  </a:lnTo>
                  <a:lnTo>
                    <a:pt x="4084878" y="1205166"/>
                  </a:lnTo>
                  <a:lnTo>
                    <a:pt x="4117810" y="1236065"/>
                  </a:lnTo>
                  <a:lnTo>
                    <a:pt x="4152671" y="1264843"/>
                  </a:lnTo>
                  <a:lnTo>
                    <a:pt x="4189349" y="1291374"/>
                  </a:lnTo>
                  <a:lnTo>
                    <a:pt x="4227754" y="1315554"/>
                  </a:lnTo>
                  <a:lnTo>
                    <a:pt x="4267759" y="1337284"/>
                  </a:lnTo>
                  <a:lnTo>
                    <a:pt x="4309275" y="1356461"/>
                  </a:lnTo>
                  <a:lnTo>
                    <a:pt x="4352188" y="1372971"/>
                  </a:lnTo>
                  <a:lnTo>
                    <a:pt x="4396397" y="1386725"/>
                  </a:lnTo>
                  <a:lnTo>
                    <a:pt x="4441787" y="1397596"/>
                  </a:lnTo>
                  <a:lnTo>
                    <a:pt x="4488269" y="1405496"/>
                  </a:lnTo>
                  <a:lnTo>
                    <a:pt x="4535729" y="1410309"/>
                  </a:lnTo>
                  <a:lnTo>
                    <a:pt x="4584065" y="1411935"/>
                  </a:lnTo>
                  <a:lnTo>
                    <a:pt x="4632401" y="1410309"/>
                  </a:lnTo>
                  <a:lnTo>
                    <a:pt x="4679861" y="1405496"/>
                  </a:lnTo>
                  <a:lnTo>
                    <a:pt x="4726343" y="1397596"/>
                  </a:lnTo>
                  <a:lnTo>
                    <a:pt x="4771733" y="1386725"/>
                  </a:lnTo>
                  <a:lnTo>
                    <a:pt x="4815941" y="1372971"/>
                  </a:lnTo>
                  <a:lnTo>
                    <a:pt x="4858855" y="1356461"/>
                  </a:lnTo>
                  <a:lnTo>
                    <a:pt x="4900371" y="1337284"/>
                  </a:lnTo>
                  <a:lnTo>
                    <a:pt x="4913896" y="1329931"/>
                  </a:lnTo>
                  <a:lnTo>
                    <a:pt x="4940376" y="1315554"/>
                  </a:lnTo>
                  <a:lnTo>
                    <a:pt x="4978781" y="1291374"/>
                  </a:lnTo>
                  <a:lnTo>
                    <a:pt x="5015458" y="1264843"/>
                  </a:lnTo>
                  <a:lnTo>
                    <a:pt x="5050320" y="1236065"/>
                  </a:lnTo>
                  <a:lnTo>
                    <a:pt x="5083264" y="1205166"/>
                  </a:lnTo>
                  <a:lnTo>
                    <a:pt x="5114163" y="1172222"/>
                  </a:lnTo>
                  <a:lnTo>
                    <a:pt x="5142941" y="1137361"/>
                  </a:lnTo>
                  <a:lnTo>
                    <a:pt x="5169459" y="1100683"/>
                  </a:lnTo>
                  <a:lnTo>
                    <a:pt x="5193652" y="1062278"/>
                  </a:lnTo>
                  <a:lnTo>
                    <a:pt x="5215382" y="1022273"/>
                  </a:lnTo>
                  <a:lnTo>
                    <a:pt x="5234559" y="980757"/>
                  </a:lnTo>
                  <a:lnTo>
                    <a:pt x="5251069" y="937856"/>
                  </a:lnTo>
                  <a:lnTo>
                    <a:pt x="5264810" y="893648"/>
                  </a:lnTo>
                  <a:lnTo>
                    <a:pt x="5275694" y="848245"/>
                  </a:lnTo>
                  <a:lnTo>
                    <a:pt x="5283593" y="801763"/>
                  </a:lnTo>
                  <a:lnTo>
                    <a:pt x="5288407" y="754303"/>
                  </a:lnTo>
                  <a:lnTo>
                    <a:pt x="5290032" y="705967"/>
                  </a:lnTo>
                  <a:close/>
                </a:path>
              </a:pathLst>
            </a:custGeom>
            <a:solidFill>
              <a:srgbClr val="D0E17F"/>
            </a:solidFill>
          </p:spPr>
          <p:txBody>
            <a:bodyPr wrap="square" lIns="0" tIns="0" rIns="0" bIns="0" rtlCol="0"/>
            <a:lstStyle/>
            <a:p>
              <a:endParaRPr sz="1667"/>
            </a:p>
          </p:txBody>
        </p:sp>
      </p:grpSp>
      <p:sp>
        <p:nvSpPr>
          <p:cNvPr id="9" name="object 9"/>
          <p:cNvSpPr txBox="1"/>
          <p:nvPr/>
        </p:nvSpPr>
        <p:spPr>
          <a:xfrm>
            <a:off x="1749540" y="4834488"/>
            <a:ext cx="3900046" cy="381212"/>
          </a:xfrm>
          <a:prstGeom prst="rect">
            <a:avLst/>
          </a:prstGeom>
        </p:spPr>
        <p:txBody>
          <a:bodyPr vert="horz" wrap="square" lIns="0" tIns="11765" rIns="0" bIns="0" rtlCol="0">
            <a:spAutoFit/>
          </a:bodyPr>
          <a:lstStyle/>
          <a:p>
            <a:pPr marL="11765">
              <a:spcBef>
                <a:spcPts val="93"/>
              </a:spcBef>
            </a:pPr>
            <a:r>
              <a:rPr lang="en-US" sz="2400" smtClean="0">
                <a:solidFill>
                  <a:srgbClr val="0070C0"/>
                </a:solidFill>
                <a:latin typeface="Times New Roman" pitchFamily="18" charset="0"/>
                <a:cs typeface="Times New Roman" pitchFamily="18" charset="0"/>
              </a:rPr>
              <a:t>KẾ HOẠCH KINH DOANH</a:t>
            </a:r>
            <a:endParaRPr sz="2779">
              <a:latin typeface="Arial"/>
              <a:cs typeface="Arial"/>
            </a:endParaRPr>
          </a:p>
        </p:txBody>
      </p:sp>
      <p:sp>
        <p:nvSpPr>
          <p:cNvPr id="13" name="object 13"/>
          <p:cNvSpPr/>
          <p:nvPr/>
        </p:nvSpPr>
        <p:spPr>
          <a:xfrm>
            <a:off x="1" y="9621879"/>
            <a:ext cx="6858000" cy="284121"/>
          </a:xfrm>
          <a:custGeom>
            <a:avLst/>
            <a:gdLst/>
            <a:ahLst/>
            <a:cxnLst/>
            <a:rect l="l" t="t" r="r" b="b"/>
            <a:pathLst>
              <a:path w="7560309" h="306704">
                <a:moveTo>
                  <a:pt x="7559992" y="0"/>
                </a:moveTo>
                <a:lnTo>
                  <a:pt x="0" y="0"/>
                </a:lnTo>
                <a:lnTo>
                  <a:pt x="0" y="306387"/>
                </a:lnTo>
                <a:lnTo>
                  <a:pt x="7559992" y="306387"/>
                </a:lnTo>
                <a:lnTo>
                  <a:pt x="7559992" y="0"/>
                </a:lnTo>
                <a:close/>
              </a:path>
            </a:pathLst>
          </a:custGeom>
          <a:solidFill>
            <a:srgbClr val="78BD75"/>
          </a:solidFill>
        </p:spPr>
        <p:txBody>
          <a:bodyPr wrap="square" lIns="0" tIns="0" rIns="0" bIns="0" rtlCol="0"/>
          <a:lstStyle/>
          <a:p>
            <a:endParaRPr sz="1667"/>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4615"/>
            <a:ext cx="6858000" cy="2540000"/>
          </a:xfrm>
          <a:prstGeom prst="rect">
            <a:avLst/>
          </a:prstGeom>
        </p:spPr>
      </p:pic>
      <p:pic>
        <p:nvPicPr>
          <p:cNvPr id="18" name="object 5"/>
          <p:cNvPicPr/>
          <p:nvPr/>
        </p:nvPicPr>
        <p:blipFill>
          <a:blip r:embed="rId5" cstate="print"/>
          <a:stretch>
            <a:fillRect/>
          </a:stretch>
        </p:blipFill>
        <p:spPr>
          <a:xfrm>
            <a:off x="4533782" y="3115971"/>
            <a:ext cx="1104607" cy="1104518"/>
          </a:xfrm>
          <a:prstGeom prst="rect">
            <a:avLst/>
          </a:prstGeom>
        </p:spPr>
      </p:pic>
      <p:graphicFrame>
        <p:nvGraphicFramePr>
          <p:cNvPr id="19" name="Content Placeholder 3"/>
          <p:cNvGraphicFramePr>
            <a:graphicFrameLocks/>
          </p:cNvGraphicFramePr>
          <p:nvPr>
            <p:extLst>
              <p:ext uri="{D42A27DB-BD31-4B8C-83A1-F6EECF244321}">
                <p14:modId xmlns:p14="http://schemas.microsoft.com/office/powerpoint/2010/main" val="1087524096"/>
              </p:ext>
            </p:extLst>
          </p:nvPr>
        </p:nvGraphicFramePr>
        <p:xfrm>
          <a:off x="85725" y="5425194"/>
          <a:ext cx="6696076" cy="2286000"/>
        </p:xfrm>
        <a:graphic>
          <a:graphicData uri="http://schemas.openxmlformats.org/drawingml/2006/table">
            <a:tbl>
              <a:tblPr firstRow="1" bandRow="1">
                <a:tableStyleId>{5C22544A-7EE6-4342-B048-85BDC9FD1C3A}</a:tableStyleId>
              </a:tblPr>
              <a:tblGrid>
                <a:gridCol w="3658042">
                  <a:extLst>
                    <a:ext uri="{9D8B030D-6E8A-4147-A177-3AD203B41FA5}">
                      <a16:colId xmlns="" xmlns:a16="http://schemas.microsoft.com/office/drawing/2014/main" val="20000"/>
                    </a:ext>
                  </a:extLst>
                </a:gridCol>
                <a:gridCol w="3038034">
                  <a:extLst>
                    <a:ext uri="{9D8B030D-6E8A-4147-A177-3AD203B41FA5}">
                      <a16:colId xmlns="" xmlns:a16="http://schemas.microsoft.com/office/drawing/2014/main" val="20001"/>
                    </a:ext>
                  </a:extLst>
                </a:gridCol>
              </a:tblGrid>
              <a:tr h="247995">
                <a:tc>
                  <a:txBody>
                    <a:bodyPr/>
                    <a:lstStyle/>
                    <a:p>
                      <a:pPr algn="ctr"/>
                      <a:r>
                        <a:rPr lang="en-US" sz="2000" smtClean="0">
                          <a:latin typeface="Times New Roman" pitchFamily="18" charset="0"/>
                          <a:cs typeface="Times New Roman" pitchFamily="18" charset="0"/>
                        </a:rPr>
                        <a:t>NÔNG</a:t>
                      </a:r>
                      <a:r>
                        <a:rPr lang="en-US" sz="2000" baseline="0" smtClean="0">
                          <a:latin typeface="Times New Roman" pitchFamily="18" charset="0"/>
                          <a:cs typeface="Times New Roman" pitchFamily="18" charset="0"/>
                        </a:rPr>
                        <a:t> SẢN</a:t>
                      </a:r>
                      <a:endParaRPr lang="en-US" sz="2000">
                        <a:latin typeface="Times New Roman" pitchFamily="18" charset="0"/>
                        <a:cs typeface="Times New Roman" pitchFamily="18" charset="0"/>
                      </a:endParaRPr>
                    </a:p>
                  </a:txBody>
                  <a:tcPr/>
                </a:tc>
                <a:tc>
                  <a:txBody>
                    <a:bodyPr/>
                    <a:lstStyle/>
                    <a:p>
                      <a:pPr algn="ctr"/>
                      <a:r>
                        <a:rPr lang="en-US" sz="2000" smtClean="0">
                          <a:latin typeface="Times New Roman" pitchFamily="18" charset="0"/>
                          <a:cs typeface="Times New Roman" pitchFamily="18" charset="0"/>
                        </a:rPr>
                        <a:t>2020</a:t>
                      </a:r>
                      <a:endParaRPr lang="en-US" sz="2000">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247995">
                <a:tc>
                  <a:txBody>
                    <a:bodyPr/>
                    <a:lstStyle/>
                    <a:p>
                      <a:pPr algn="just"/>
                      <a:r>
                        <a:rPr lang="en-US" sz="2000" smtClean="0">
                          <a:latin typeface="Times New Roman" pitchFamily="18" charset="0"/>
                          <a:cs typeface="Times New Roman" pitchFamily="18" charset="0"/>
                        </a:rPr>
                        <a:t>DOANH THU (VNĐ)</a:t>
                      </a:r>
                      <a:endParaRPr lang="en-US" sz="2000">
                        <a:latin typeface="Times New Roman" pitchFamily="18" charset="0"/>
                        <a:cs typeface="Times New Roman" pitchFamily="18" charset="0"/>
                      </a:endParaRPr>
                    </a:p>
                  </a:txBody>
                  <a:tcPr/>
                </a:tc>
                <a:tc>
                  <a:txBody>
                    <a:bodyPr/>
                    <a:lstStyle/>
                    <a:p>
                      <a:pPr algn="just"/>
                      <a:r>
                        <a:rPr lang="en-US" sz="2000" smtClean="0">
                          <a:latin typeface="Times New Roman" pitchFamily="18" charset="0"/>
                          <a:cs typeface="Times New Roman" pitchFamily="18" charset="0"/>
                        </a:rPr>
                        <a:t>100 TỶ</a:t>
                      </a:r>
                      <a:endParaRPr lang="en-US" sz="2000">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r h="43876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smtClean="0">
                          <a:latin typeface="Times New Roman" pitchFamily="18" charset="0"/>
                          <a:cs typeface="Times New Roman" pitchFamily="18" charset="0"/>
                        </a:rPr>
                        <a:t>KIM NGẠCH</a:t>
                      </a:r>
                      <a:r>
                        <a:rPr lang="en-US" sz="2000" baseline="0" smtClean="0">
                          <a:latin typeface="Times New Roman" pitchFamily="18" charset="0"/>
                          <a:cs typeface="Times New Roman" pitchFamily="18" charset="0"/>
                        </a:rPr>
                        <a:t> XUẤT KHẨU HÀNG THÁNG </a:t>
                      </a:r>
                      <a:r>
                        <a:rPr lang="en-US" sz="2000" smtClean="0">
                          <a:latin typeface="Times New Roman" pitchFamily="18" charset="0"/>
                          <a:cs typeface="Times New Roman" pitchFamily="18" charset="0"/>
                        </a:rPr>
                        <a:t>(VNĐ)</a:t>
                      </a:r>
                    </a:p>
                  </a:txBody>
                  <a:tcPr/>
                </a:tc>
                <a:tc>
                  <a:txBody>
                    <a:bodyPr/>
                    <a:lstStyle/>
                    <a:p>
                      <a:pPr algn="just"/>
                      <a:r>
                        <a:rPr lang="en-US" sz="2000" smtClean="0">
                          <a:latin typeface="Times New Roman" pitchFamily="18" charset="0"/>
                          <a:cs typeface="Times New Roman" pitchFamily="18" charset="0"/>
                        </a:rPr>
                        <a:t>5 -10 TỶ</a:t>
                      </a:r>
                      <a:endParaRPr lang="en-US" sz="2000">
                        <a:latin typeface="Times New Roman" pitchFamily="18" charset="0"/>
                        <a:cs typeface="Times New Roman" pitchFamily="18" charset="0"/>
                      </a:endParaRPr>
                    </a:p>
                  </a:txBody>
                  <a:tcPr/>
                </a:tc>
                <a:extLst>
                  <a:ext uri="{0D108BD9-81ED-4DB2-BD59-A6C34878D82A}">
                    <a16:rowId xmlns="" xmlns:a16="http://schemas.microsoft.com/office/drawing/2014/main" val="10002"/>
                  </a:ext>
                </a:extLst>
              </a:tr>
              <a:tr h="247995">
                <a:tc>
                  <a:txBody>
                    <a:bodyPr/>
                    <a:lstStyle/>
                    <a:p>
                      <a:pPr algn="just"/>
                      <a:r>
                        <a:rPr lang="en-US" sz="2000" smtClean="0">
                          <a:latin typeface="Times New Roman" pitchFamily="18" charset="0"/>
                          <a:cs typeface="Times New Roman" pitchFamily="18" charset="0"/>
                        </a:rPr>
                        <a:t>TỔNG</a:t>
                      </a:r>
                      <a:r>
                        <a:rPr lang="en-US" sz="2000" baseline="0" smtClean="0">
                          <a:latin typeface="Times New Roman" pitchFamily="18" charset="0"/>
                          <a:cs typeface="Times New Roman" pitchFamily="18" charset="0"/>
                        </a:rPr>
                        <a:t> SỐ LAO ĐỘNG</a:t>
                      </a:r>
                      <a:endParaRPr lang="en-US" sz="2000">
                        <a:latin typeface="Times New Roman" pitchFamily="18" charset="0"/>
                        <a:cs typeface="Times New Roman" pitchFamily="18" charset="0"/>
                      </a:endParaRPr>
                    </a:p>
                  </a:txBody>
                  <a:tcPr/>
                </a:tc>
                <a:tc>
                  <a:txBody>
                    <a:bodyPr/>
                    <a:lstStyle/>
                    <a:p>
                      <a:pPr algn="just"/>
                      <a:r>
                        <a:rPr lang="en-US" sz="2000" smtClean="0">
                          <a:latin typeface="Times New Roman" pitchFamily="18" charset="0"/>
                          <a:cs typeface="Times New Roman" pitchFamily="18" charset="0"/>
                        </a:rPr>
                        <a:t>100</a:t>
                      </a:r>
                      <a:endParaRPr lang="en-US" sz="2000">
                        <a:latin typeface="Times New Roman" pitchFamily="18" charset="0"/>
                        <a:cs typeface="Times New Roman" pitchFamily="18" charset="0"/>
                      </a:endParaRPr>
                    </a:p>
                  </a:txBody>
                  <a:tcPr/>
                </a:tc>
                <a:extLst>
                  <a:ext uri="{0D108BD9-81ED-4DB2-BD59-A6C34878D82A}">
                    <a16:rowId xmlns="" xmlns:a16="http://schemas.microsoft.com/office/drawing/2014/main" val="10003"/>
                  </a:ext>
                </a:extLst>
              </a:tr>
              <a:tr h="2479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smtClean="0">
                          <a:latin typeface="Times New Roman" pitchFamily="18" charset="0"/>
                          <a:cs typeface="Times New Roman" pitchFamily="18" charset="0"/>
                        </a:rPr>
                        <a:t>CHI PHÍ (VNĐ)</a:t>
                      </a:r>
                    </a:p>
                  </a:txBody>
                  <a:tcPr/>
                </a:tc>
                <a:tc>
                  <a:txBody>
                    <a:bodyPr/>
                    <a:lstStyle/>
                    <a:p>
                      <a:pPr algn="just"/>
                      <a:r>
                        <a:rPr lang="en-US" sz="2000" smtClean="0">
                          <a:latin typeface="Times New Roman" pitchFamily="18" charset="0"/>
                          <a:cs typeface="Times New Roman" pitchFamily="18" charset="0"/>
                        </a:rPr>
                        <a:t>60 TỶ</a:t>
                      </a:r>
                      <a:endParaRPr lang="en-US" sz="2000">
                        <a:latin typeface="Times New Roman" pitchFamily="18" charset="0"/>
                        <a:cs typeface="Times New Roman" pitchFamily="18" charset="0"/>
                      </a:endParaRPr>
                    </a:p>
                  </a:txBody>
                  <a:tcPr/>
                </a:tc>
                <a:extLst>
                  <a:ext uri="{0D108BD9-81ED-4DB2-BD59-A6C34878D82A}">
                    <a16:rowId xmlns="" xmlns:a16="http://schemas.microsoft.com/office/drawing/2014/main" val="10004"/>
                  </a:ext>
                </a:extLst>
              </a:tr>
            </a:tbl>
          </a:graphicData>
        </a:graphic>
      </p:graphicFrame>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749" y="7966279"/>
            <a:ext cx="1239812" cy="1208774"/>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05151" y="7838073"/>
            <a:ext cx="1190830" cy="1190830"/>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2419" y="7753978"/>
            <a:ext cx="3320712" cy="1867901"/>
          </a:xfrm>
          <a:prstGeom prst="rect">
            <a:avLst/>
          </a:prstGeom>
        </p:spPr>
      </p:pic>
      <p:sp>
        <p:nvSpPr>
          <p:cNvPr id="23" name="object 20"/>
          <p:cNvSpPr txBox="1"/>
          <p:nvPr/>
        </p:nvSpPr>
        <p:spPr>
          <a:xfrm>
            <a:off x="5284358" y="9410700"/>
            <a:ext cx="1630792" cy="165768"/>
          </a:xfrm>
          <a:prstGeom prst="rect">
            <a:avLst/>
          </a:prstGeom>
        </p:spPr>
        <p:txBody>
          <a:bodyPr vert="horz" wrap="square" lIns="0" tIns="11765" rIns="0" bIns="0" rtlCol="0">
            <a:spAutoFit/>
          </a:bodyPr>
          <a:lstStyle/>
          <a:p>
            <a:pPr marL="11765">
              <a:spcBef>
                <a:spcPts val="93"/>
              </a:spcBef>
            </a:pPr>
            <a:r>
              <a:rPr lang="vi-VN" sz="1000" b="1">
                <a:solidFill>
                  <a:schemeClr val="accent1"/>
                </a:solidFill>
              </a:rPr>
              <a:t>Global Cashew Links</a:t>
            </a:r>
            <a:endParaRPr sz="926">
              <a:solidFill>
                <a:schemeClr val="accent1"/>
              </a:solidFill>
              <a:latin typeface="Arial"/>
              <a:cs typeface="Arial"/>
            </a:endParaRPr>
          </a:p>
        </p:txBody>
      </p:sp>
    </p:spTree>
    <p:extLst>
      <p:ext uri="{BB962C8B-B14F-4D97-AF65-F5344CB8AC3E}">
        <p14:creationId xmlns:p14="http://schemas.microsoft.com/office/powerpoint/2010/main" val="4018608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742093"/>
            <a:ext cx="6858000" cy="3162979"/>
            <a:chOff x="24193" y="7278001"/>
            <a:chExt cx="7536180" cy="3414395"/>
          </a:xfrm>
        </p:grpSpPr>
        <p:sp>
          <p:nvSpPr>
            <p:cNvPr id="5" name="object 5"/>
            <p:cNvSpPr/>
            <p:nvPr/>
          </p:nvSpPr>
          <p:spPr>
            <a:xfrm>
              <a:off x="24193" y="7278001"/>
              <a:ext cx="7536180" cy="3414395"/>
            </a:xfrm>
            <a:custGeom>
              <a:avLst/>
              <a:gdLst/>
              <a:ahLst/>
              <a:cxnLst/>
              <a:rect l="l" t="t" r="r" b="b"/>
              <a:pathLst>
                <a:path w="7536180" h="3414395">
                  <a:moveTo>
                    <a:pt x="7535799" y="0"/>
                  </a:moveTo>
                  <a:lnTo>
                    <a:pt x="0" y="0"/>
                  </a:lnTo>
                  <a:lnTo>
                    <a:pt x="0" y="3414001"/>
                  </a:lnTo>
                  <a:lnTo>
                    <a:pt x="7535799" y="3414001"/>
                  </a:lnTo>
                  <a:lnTo>
                    <a:pt x="7535799" y="0"/>
                  </a:lnTo>
                  <a:close/>
                </a:path>
              </a:pathLst>
            </a:custGeom>
            <a:solidFill>
              <a:srgbClr val="173019"/>
            </a:solidFill>
          </p:spPr>
          <p:txBody>
            <a:bodyPr wrap="square" lIns="0" tIns="0" rIns="0" bIns="0" rtlCol="0"/>
            <a:lstStyle/>
            <a:p>
              <a:endParaRPr sz="1667"/>
            </a:p>
          </p:txBody>
        </p:sp>
        <p:pic>
          <p:nvPicPr>
            <p:cNvPr id="6" name="object 6"/>
            <p:cNvPicPr/>
            <p:nvPr/>
          </p:nvPicPr>
          <p:blipFill>
            <a:blip r:embed="rId2" cstate="print"/>
            <a:stretch>
              <a:fillRect/>
            </a:stretch>
          </p:blipFill>
          <p:spPr>
            <a:xfrm>
              <a:off x="300202" y="7559803"/>
              <a:ext cx="7005091" cy="2897998"/>
            </a:xfrm>
            <a:prstGeom prst="rect">
              <a:avLst/>
            </a:prstGeom>
          </p:spPr>
        </p:pic>
      </p:grpSp>
      <p:sp>
        <p:nvSpPr>
          <p:cNvPr id="7" name="object 7"/>
          <p:cNvSpPr txBox="1">
            <a:spLocks noGrp="1"/>
          </p:cNvSpPr>
          <p:nvPr>
            <p:ph type="title" idx="4294967295"/>
          </p:nvPr>
        </p:nvSpPr>
        <p:spPr>
          <a:xfrm>
            <a:off x="285750" y="600075"/>
            <a:ext cx="3403600" cy="565150"/>
          </a:xfrm>
          <a:prstGeom prst="rect">
            <a:avLst/>
          </a:prstGeom>
        </p:spPr>
        <p:txBody>
          <a:bodyPr vert="horz" wrap="square" lIns="0" tIns="11765" rIns="0" bIns="0" rtlCol="0" anchor="ctr">
            <a:spAutoFit/>
          </a:bodyPr>
          <a:lstStyle/>
          <a:p>
            <a:pPr marL="11765">
              <a:lnSpc>
                <a:spcPct val="100000"/>
              </a:lnSpc>
              <a:spcBef>
                <a:spcPts val="93"/>
              </a:spcBef>
            </a:pPr>
            <a:r>
              <a:rPr b="1" spc="-61" dirty="0">
                <a:solidFill>
                  <a:schemeClr val="accent5"/>
                </a:solidFill>
              </a:rPr>
              <a:t>SƠ </a:t>
            </a:r>
            <a:r>
              <a:rPr b="1" spc="4" dirty="0">
                <a:solidFill>
                  <a:schemeClr val="accent5"/>
                </a:solidFill>
              </a:rPr>
              <a:t>ĐỒ </a:t>
            </a:r>
            <a:r>
              <a:rPr b="1" spc="-55" dirty="0">
                <a:solidFill>
                  <a:schemeClr val="accent5"/>
                </a:solidFill>
              </a:rPr>
              <a:t>TỔ</a:t>
            </a:r>
            <a:r>
              <a:rPr b="1" spc="-283" dirty="0">
                <a:solidFill>
                  <a:schemeClr val="accent5"/>
                </a:solidFill>
              </a:rPr>
              <a:t> </a:t>
            </a:r>
            <a:r>
              <a:rPr b="1" spc="-212" dirty="0">
                <a:solidFill>
                  <a:schemeClr val="accent5"/>
                </a:solidFill>
              </a:rPr>
              <a:t>CHỨC</a:t>
            </a:r>
          </a:p>
        </p:txBody>
      </p:sp>
      <p:grpSp>
        <p:nvGrpSpPr>
          <p:cNvPr id="8" name="object 8"/>
          <p:cNvGrpSpPr/>
          <p:nvPr/>
        </p:nvGrpSpPr>
        <p:grpSpPr>
          <a:xfrm>
            <a:off x="595936" y="2246226"/>
            <a:ext cx="5521241" cy="2541207"/>
            <a:chOff x="719994" y="2424771"/>
            <a:chExt cx="5960110" cy="2743200"/>
          </a:xfrm>
        </p:grpSpPr>
        <p:sp>
          <p:nvSpPr>
            <p:cNvPr id="9" name="object 9"/>
            <p:cNvSpPr/>
            <p:nvPr/>
          </p:nvSpPr>
          <p:spPr>
            <a:xfrm>
              <a:off x="1225854" y="3974386"/>
              <a:ext cx="0" cy="252729"/>
            </a:xfrm>
            <a:custGeom>
              <a:avLst/>
              <a:gdLst/>
              <a:ahLst/>
              <a:cxnLst/>
              <a:rect l="l" t="t" r="r" b="b"/>
              <a:pathLst>
                <a:path h="252729">
                  <a:moveTo>
                    <a:pt x="0" y="0"/>
                  </a:moveTo>
                  <a:lnTo>
                    <a:pt x="0" y="252387"/>
                  </a:lnTo>
                </a:path>
              </a:pathLst>
            </a:custGeom>
            <a:ln w="47574">
              <a:solidFill>
                <a:srgbClr val="444444"/>
              </a:solidFill>
            </a:ln>
          </p:spPr>
          <p:txBody>
            <a:bodyPr wrap="square" lIns="0" tIns="0" rIns="0" bIns="0" rtlCol="0"/>
            <a:lstStyle/>
            <a:p>
              <a:endParaRPr sz="1667"/>
            </a:p>
          </p:txBody>
        </p:sp>
        <p:sp>
          <p:nvSpPr>
            <p:cNvPr id="10" name="object 10"/>
            <p:cNvSpPr/>
            <p:nvPr/>
          </p:nvSpPr>
          <p:spPr>
            <a:xfrm>
              <a:off x="1164666" y="4170771"/>
              <a:ext cx="122555" cy="102870"/>
            </a:xfrm>
            <a:custGeom>
              <a:avLst/>
              <a:gdLst/>
              <a:ahLst/>
              <a:cxnLst/>
              <a:rect l="l" t="t" r="r" b="b"/>
              <a:pathLst>
                <a:path w="122555" h="102870">
                  <a:moveTo>
                    <a:pt x="122377" y="0"/>
                  </a:moveTo>
                  <a:lnTo>
                    <a:pt x="0" y="0"/>
                  </a:lnTo>
                  <a:lnTo>
                    <a:pt x="61188" y="102819"/>
                  </a:lnTo>
                  <a:lnTo>
                    <a:pt x="122377" y="0"/>
                  </a:lnTo>
                  <a:close/>
                </a:path>
              </a:pathLst>
            </a:custGeom>
            <a:solidFill>
              <a:srgbClr val="444444"/>
            </a:solidFill>
          </p:spPr>
          <p:txBody>
            <a:bodyPr wrap="square" lIns="0" tIns="0" rIns="0" bIns="0" rtlCol="0"/>
            <a:lstStyle/>
            <a:p>
              <a:endParaRPr sz="1667"/>
            </a:p>
          </p:txBody>
        </p:sp>
        <p:sp>
          <p:nvSpPr>
            <p:cNvPr id="11" name="object 11"/>
            <p:cNvSpPr/>
            <p:nvPr/>
          </p:nvSpPr>
          <p:spPr>
            <a:xfrm>
              <a:off x="3197299" y="3974386"/>
              <a:ext cx="0" cy="252729"/>
            </a:xfrm>
            <a:custGeom>
              <a:avLst/>
              <a:gdLst/>
              <a:ahLst/>
              <a:cxnLst/>
              <a:rect l="l" t="t" r="r" b="b"/>
              <a:pathLst>
                <a:path h="252729">
                  <a:moveTo>
                    <a:pt x="0" y="0"/>
                  </a:moveTo>
                  <a:lnTo>
                    <a:pt x="0" y="252387"/>
                  </a:lnTo>
                </a:path>
              </a:pathLst>
            </a:custGeom>
            <a:ln w="47574">
              <a:solidFill>
                <a:srgbClr val="444444"/>
              </a:solidFill>
            </a:ln>
          </p:spPr>
          <p:txBody>
            <a:bodyPr wrap="square" lIns="0" tIns="0" rIns="0" bIns="0" rtlCol="0"/>
            <a:lstStyle/>
            <a:p>
              <a:endParaRPr sz="1667"/>
            </a:p>
          </p:txBody>
        </p:sp>
        <p:sp>
          <p:nvSpPr>
            <p:cNvPr id="12" name="object 12"/>
            <p:cNvSpPr/>
            <p:nvPr/>
          </p:nvSpPr>
          <p:spPr>
            <a:xfrm>
              <a:off x="3136111" y="4170771"/>
              <a:ext cx="122555" cy="102870"/>
            </a:xfrm>
            <a:custGeom>
              <a:avLst/>
              <a:gdLst/>
              <a:ahLst/>
              <a:cxnLst/>
              <a:rect l="l" t="t" r="r" b="b"/>
              <a:pathLst>
                <a:path w="122554" h="102870">
                  <a:moveTo>
                    <a:pt x="122377" y="0"/>
                  </a:moveTo>
                  <a:lnTo>
                    <a:pt x="0" y="0"/>
                  </a:lnTo>
                  <a:lnTo>
                    <a:pt x="61188" y="102819"/>
                  </a:lnTo>
                  <a:lnTo>
                    <a:pt x="122377" y="0"/>
                  </a:lnTo>
                  <a:close/>
                </a:path>
              </a:pathLst>
            </a:custGeom>
            <a:solidFill>
              <a:srgbClr val="444444"/>
            </a:solidFill>
          </p:spPr>
          <p:txBody>
            <a:bodyPr wrap="square" lIns="0" tIns="0" rIns="0" bIns="0" rtlCol="0"/>
            <a:lstStyle/>
            <a:p>
              <a:endParaRPr sz="1667"/>
            </a:p>
          </p:txBody>
        </p:sp>
        <p:sp>
          <p:nvSpPr>
            <p:cNvPr id="13" name="object 13"/>
            <p:cNvSpPr/>
            <p:nvPr/>
          </p:nvSpPr>
          <p:spPr>
            <a:xfrm>
              <a:off x="2168812" y="3974386"/>
              <a:ext cx="0" cy="252729"/>
            </a:xfrm>
            <a:custGeom>
              <a:avLst/>
              <a:gdLst/>
              <a:ahLst/>
              <a:cxnLst/>
              <a:rect l="l" t="t" r="r" b="b"/>
              <a:pathLst>
                <a:path h="252729">
                  <a:moveTo>
                    <a:pt x="0" y="0"/>
                  </a:moveTo>
                  <a:lnTo>
                    <a:pt x="0" y="252387"/>
                  </a:lnTo>
                </a:path>
              </a:pathLst>
            </a:custGeom>
            <a:ln w="47574">
              <a:solidFill>
                <a:srgbClr val="444444"/>
              </a:solidFill>
            </a:ln>
          </p:spPr>
          <p:txBody>
            <a:bodyPr wrap="square" lIns="0" tIns="0" rIns="0" bIns="0" rtlCol="0"/>
            <a:lstStyle/>
            <a:p>
              <a:endParaRPr sz="1667"/>
            </a:p>
          </p:txBody>
        </p:sp>
        <p:sp>
          <p:nvSpPr>
            <p:cNvPr id="14" name="object 14"/>
            <p:cNvSpPr/>
            <p:nvPr/>
          </p:nvSpPr>
          <p:spPr>
            <a:xfrm>
              <a:off x="2107623" y="4170771"/>
              <a:ext cx="122555" cy="102870"/>
            </a:xfrm>
            <a:custGeom>
              <a:avLst/>
              <a:gdLst/>
              <a:ahLst/>
              <a:cxnLst/>
              <a:rect l="l" t="t" r="r" b="b"/>
              <a:pathLst>
                <a:path w="122555" h="102870">
                  <a:moveTo>
                    <a:pt x="122377" y="0"/>
                  </a:moveTo>
                  <a:lnTo>
                    <a:pt x="0" y="0"/>
                  </a:lnTo>
                  <a:lnTo>
                    <a:pt x="61188" y="102819"/>
                  </a:lnTo>
                  <a:lnTo>
                    <a:pt x="122377" y="0"/>
                  </a:lnTo>
                  <a:close/>
                </a:path>
              </a:pathLst>
            </a:custGeom>
            <a:solidFill>
              <a:srgbClr val="444444"/>
            </a:solidFill>
          </p:spPr>
          <p:txBody>
            <a:bodyPr wrap="square" lIns="0" tIns="0" rIns="0" bIns="0" rtlCol="0"/>
            <a:lstStyle/>
            <a:p>
              <a:endParaRPr sz="1667"/>
            </a:p>
          </p:txBody>
        </p:sp>
        <p:sp>
          <p:nvSpPr>
            <p:cNvPr id="15" name="object 15"/>
            <p:cNvSpPr/>
            <p:nvPr/>
          </p:nvSpPr>
          <p:spPr>
            <a:xfrm>
              <a:off x="3712001" y="2448584"/>
              <a:ext cx="0" cy="1502410"/>
            </a:xfrm>
            <a:custGeom>
              <a:avLst/>
              <a:gdLst/>
              <a:ahLst/>
              <a:cxnLst/>
              <a:rect l="l" t="t" r="r" b="b"/>
              <a:pathLst>
                <a:path h="1502410">
                  <a:moveTo>
                    <a:pt x="0" y="0"/>
                  </a:moveTo>
                  <a:lnTo>
                    <a:pt x="0" y="1502016"/>
                  </a:lnTo>
                </a:path>
              </a:pathLst>
            </a:custGeom>
            <a:ln w="47574">
              <a:solidFill>
                <a:srgbClr val="444444"/>
              </a:solidFill>
            </a:ln>
          </p:spPr>
          <p:txBody>
            <a:bodyPr wrap="square" lIns="0" tIns="0" rIns="0" bIns="0" rtlCol="0"/>
            <a:lstStyle/>
            <a:p>
              <a:endParaRPr sz="1667"/>
            </a:p>
          </p:txBody>
        </p:sp>
        <p:sp>
          <p:nvSpPr>
            <p:cNvPr id="16" name="object 16"/>
            <p:cNvSpPr/>
            <p:nvPr/>
          </p:nvSpPr>
          <p:spPr>
            <a:xfrm>
              <a:off x="5190824" y="3974386"/>
              <a:ext cx="0" cy="252729"/>
            </a:xfrm>
            <a:custGeom>
              <a:avLst/>
              <a:gdLst/>
              <a:ahLst/>
              <a:cxnLst/>
              <a:rect l="l" t="t" r="r" b="b"/>
              <a:pathLst>
                <a:path h="252729">
                  <a:moveTo>
                    <a:pt x="0" y="0"/>
                  </a:moveTo>
                  <a:lnTo>
                    <a:pt x="0" y="252387"/>
                  </a:lnTo>
                </a:path>
              </a:pathLst>
            </a:custGeom>
            <a:ln w="47574">
              <a:solidFill>
                <a:srgbClr val="444444"/>
              </a:solidFill>
            </a:ln>
          </p:spPr>
          <p:txBody>
            <a:bodyPr wrap="square" lIns="0" tIns="0" rIns="0" bIns="0" rtlCol="0"/>
            <a:lstStyle/>
            <a:p>
              <a:endParaRPr sz="1667"/>
            </a:p>
          </p:txBody>
        </p:sp>
        <p:sp>
          <p:nvSpPr>
            <p:cNvPr id="17" name="object 17"/>
            <p:cNvSpPr/>
            <p:nvPr/>
          </p:nvSpPr>
          <p:spPr>
            <a:xfrm>
              <a:off x="4170441" y="3998174"/>
              <a:ext cx="0" cy="252729"/>
            </a:xfrm>
            <a:custGeom>
              <a:avLst/>
              <a:gdLst/>
              <a:ahLst/>
              <a:cxnLst/>
              <a:rect l="l" t="t" r="r" b="b"/>
              <a:pathLst>
                <a:path h="252729">
                  <a:moveTo>
                    <a:pt x="0" y="0"/>
                  </a:moveTo>
                  <a:lnTo>
                    <a:pt x="0" y="252387"/>
                  </a:lnTo>
                </a:path>
              </a:pathLst>
            </a:custGeom>
            <a:ln w="47574">
              <a:solidFill>
                <a:srgbClr val="444444"/>
              </a:solidFill>
            </a:ln>
          </p:spPr>
          <p:txBody>
            <a:bodyPr wrap="square" lIns="0" tIns="0" rIns="0" bIns="0" rtlCol="0"/>
            <a:lstStyle/>
            <a:p>
              <a:endParaRPr sz="1667"/>
            </a:p>
          </p:txBody>
        </p:sp>
        <p:sp>
          <p:nvSpPr>
            <p:cNvPr id="18" name="object 18"/>
            <p:cNvSpPr/>
            <p:nvPr/>
          </p:nvSpPr>
          <p:spPr>
            <a:xfrm>
              <a:off x="6199065" y="3974386"/>
              <a:ext cx="0" cy="252729"/>
            </a:xfrm>
            <a:custGeom>
              <a:avLst/>
              <a:gdLst/>
              <a:ahLst/>
              <a:cxnLst/>
              <a:rect l="l" t="t" r="r" b="b"/>
              <a:pathLst>
                <a:path h="252729">
                  <a:moveTo>
                    <a:pt x="0" y="0"/>
                  </a:moveTo>
                  <a:lnTo>
                    <a:pt x="0" y="252387"/>
                  </a:lnTo>
                </a:path>
              </a:pathLst>
            </a:custGeom>
            <a:ln w="47574">
              <a:solidFill>
                <a:srgbClr val="444444"/>
              </a:solidFill>
            </a:ln>
          </p:spPr>
          <p:txBody>
            <a:bodyPr wrap="square" lIns="0" tIns="0" rIns="0" bIns="0" rtlCol="0"/>
            <a:lstStyle/>
            <a:p>
              <a:endParaRPr sz="1667"/>
            </a:p>
          </p:txBody>
        </p:sp>
        <p:sp>
          <p:nvSpPr>
            <p:cNvPr id="19" name="object 19"/>
            <p:cNvSpPr/>
            <p:nvPr/>
          </p:nvSpPr>
          <p:spPr>
            <a:xfrm>
              <a:off x="4109250" y="4170781"/>
              <a:ext cx="2151380" cy="127000"/>
            </a:xfrm>
            <a:custGeom>
              <a:avLst/>
              <a:gdLst/>
              <a:ahLst/>
              <a:cxnLst/>
              <a:rect l="l" t="t" r="r" b="b"/>
              <a:pathLst>
                <a:path w="2151379" h="127000">
                  <a:moveTo>
                    <a:pt x="122377" y="23787"/>
                  </a:moveTo>
                  <a:lnTo>
                    <a:pt x="0" y="23787"/>
                  </a:lnTo>
                  <a:lnTo>
                    <a:pt x="61188" y="126606"/>
                  </a:lnTo>
                  <a:lnTo>
                    <a:pt x="122377" y="23787"/>
                  </a:lnTo>
                  <a:close/>
                </a:path>
                <a:path w="2151379" h="127000">
                  <a:moveTo>
                    <a:pt x="1142758" y="0"/>
                  </a:moveTo>
                  <a:lnTo>
                    <a:pt x="1020381" y="0"/>
                  </a:lnTo>
                  <a:lnTo>
                    <a:pt x="1081570" y="102819"/>
                  </a:lnTo>
                  <a:lnTo>
                    <a:pt x="1142758" y="0"/>
                  </a:lnTo>
                  <a:close/>
                </a:path>
                <a:path w="2151379" h="127000">
                  <a:moveTo>
                    <a:pt x="2150999" y="0"/>
                  </a:moveTo>
                  <a:lnTo>
                    <a:pt x="2028621" y="0"/>
                  </a:lnTo>
                  <a:lnTo>
                    <a:pt x="2089810" y="102819"/>
                  </a:lnTo>
                  <a:lnTo>
                    <a:pt x="2150999" y="0"/>
                  </a:lnTo>
                  <a:close/>
                </a:path>
              </a:pathLst>
            </a:custGeom>
            <a:solidFill>
              <a:srgbClr val="444444"/>
            </a:solidFill>
          </p:spPr>
          <p:txBody>
            <a:bodyPr wrap="square" lIns="0" tIns="0" rIns="0" bIns="0" rtlCol="0"/>
            <a:lstStyle/>
            <a:p>
              <a:endParaRPr sz="1667"/>
            </a:p>
          </p:txBody>
        </p:sp>
        <p:sp>
          <p:nvSpPr>
            <p:cNvPr id="20" name="object 20"/>
            <p:cNvSpPr/>
            <p:nvPr/>
          </p:nvSpPr>
          <p:spPr>
            <a:xfrm>
              <a:off x="719988" y="4288929"/>
              <a:ext cx="5960110" cy="879475"/>
            </a:xfrm>
            <a:custGeom>
              <a:avLst/>
              <a:gdLst/>
              <a:ahLst/>
              <a:cxnLst/>
              <a:rect l="l" t="t" r="r" b="b"/>
              <a:pathLst>
                <a:path w="5960109" h="879475">
                  <a:moveTo>
                    <a:pt x="958735" y="68224"/>
                  </a:moveTo>
                  <a:lnTo>
                    <a:pt x="951852" y="41668"/>
                  </a:lnTo>
                  <a:lnTo>
                    <a:pt x="933069" y="19977"/>
                  </a:lnTo>
                  <a:lnTo>
                    <a:pt x="905205" y="5359"/>
                  </a:lnTo>
                  <a:lnTo>
                    <a:pt x="871105" y="0"/>
                  </a:lnTo>
                  <a:lnTo>
                    <a:pt x="87630" y="0"/>
                  </a:lnTo>
                  <a:lnTo>
                    <a:pt x="53517" y="5359"/>
                  </a:lnTo>
                  <a:lnTo>
                    <a:pt x="25666" y="19977"/>
                  </a:lnTo>
                  <a:lnTo>
                    <a:pt x="6883" y="41668"/>
                  </a:lnTo>
                  <a:lnTo>
                    <a:pt x="0" y="68224"/>
                  </a:lnTo>
                  <a:lnTo>
                    <a:pt x="0" y="645426"/>
                  </a:lnTo>
                  <a:lnTo>
                    <a:pt x="479361" y="879017"/>
                  </a:lnTo>
                  <a:lnTo>
                    <a:pt x="958735" y="645426"/>
                  </a:lnTo>
                  <a:lnTo>
                    <a:pt x="958735" y="68224"/>
                  </a:lnTo>
                  <a:close/>
                </a:path>
                <a:path w="5960109" h="879475">
                  <a:moveTo>
                    <a:pt x="1960118" y="68224"/>
                  </a:moveTo>
                  <a:lnTo>
                    <a:pt x="1953234" y="41668"/>
                  </a:lnTo>
                  <a:lnTo>
                    <a:pt x="1934451" y="19977"/>
                  </a:lnTo>
                  <a:lnTo>
                    <a:pt x="1906600" y="5359"/>
                  </a:lnTo>
                  <a:lnTo>
                    <a:pt x="1872488" y="0"/>
                  </a:lnTo>
                  <a:lnTo>
                    <a:pt x="1089012" y="0"/>
                  </a:lnTo>
                  <a:lnTo>
                    <a:pt x="1054900" y="5359"/>
                  </a:lnTo>
                  <a:lnTo>
                    <a:pt x="1027049" y="19977"/>
                  </a:lnTo>
                  <a:lnTo>
                    <a:pt x="1008265" y="41668"/>
                  </a:lnTo>
                  <a:lnTo>
                    <a:pt x="1001382" y="68224"/>
                  </a:lnTo>
                  <a:lnTo>
                    <a:pt x="1001382" y="645426"/>
                  </a:lnTo>
                  <a:lnTo>
                    <a:pt x="1480743" y="879017"/>
                  </a:lnTo>
                  <a:lnTo>
                    <a:pt x="1960118" y="645426"/>
                  </a:lnTo>
                  <a:lnTo>
                    <a:pt x="1960118" y="68224"/>
                  </a:lnTo>
                  <a:close/>
                </a:path>
                <a:path w="5960109" h="879475">
                  <a:moveTo>
                    <a:pt x="2961500" y="68224"/>
                  </a:moveTo>
                  <a:lnTo>
                    <a:pt x="2954617" y="41668"/>
                  </a:lnTo>
                  <a:lnTo>
                    <a:pt x="2935833" y="19977"/>
                  </a:lnTo>
                  <a:lnTo>
                    <a:pt x="2907982" y="5359"/>
                  </a:lnTo>
                  <a:lnTo>
                    <a:pt x="2873870" y="0"/>
                  </a:lnTo>
                  <a:lnTo>
                    <a:pt x="2090394" y="0"/>
                  </a:lnTo>
                  <a:lnTo>
                    <a:pt x="2056295" y="5359"/>
                  </a:lnTo>
                  <a:lnTo>
                    <a:pt x="2028431" y="19977"/>
                  </a:lnTo>
                  <a:lnTo>
                    <a:pt x="2009660" y="41668"/>
                  </a:lnTo>
                  <a:lnTo>
                    <a:pt x="2002764" y="68224"/>
                  </a:lnTo>
                  <a:lnTo>
                    <a:pt x="2002764" y="645426"/>
                  </a:lnTo>
                  <a:lnTo>
                    <a:pt x="2482126" y="879017"/>
                  </a:lnTo>
                  <a:lnTo>
                    <a:pt x="2961500" y="645426"/>
                  </a:lnTo>
                  <a:lnTo>
                    <a:pt x="2961500" y="68224"/>
                  </a:lnTo>
                  <a:close/>
                </a:path>
                <a:path w="5960109" h="879475">
                  <a:moveTo>
                    <a:pt x="3956939" y="68224"/>
                  </a:moveTo>
                  <a:lnTo>
                    <a:pt x="3950043" y="41668"/>
                  </a:lnTo>
                  <a:lnTo>
                    <a:pt x="3931259" y="19977"/>
                  </a:lnTo>
                  <a:lnTo>
                    <a:pt x="3903408" y="5359"/>
                  </a:lnTo>
                  <a:lnTo>
                    <a:pt x="3869309" y="0"/>
                  </a:lnTo>
                  <a:lnTo>
                    <a:pt x="3085833" y="0"/>
                  </a:lnTo>
                  <a:lnTo>
                    <a:pt x="3051721" y="5359"/>
                  </a:lnTo>
                  <a:lnTo>
                    <a:pt x="3023857" y="19977"/>
                  </a:lnTo>
                  <a:lnTo>
                    <a:pt x="3005086" y="41668"/>
                  </a:lnTo>
                  <a:lnTo>
                    <a:pt x="2998203" y="68224"/>
                  </a:lnTo>
                  <a:lnTo>
                    <a:pt x="2998203" y="645426"/>
                  </a:lnTo>
                  <a:lnTo>
                    <a:pt x="3477564" y="879017"/>
                  </a:lnTo>
                  <a:lnTo>
                    <a:pt x="3956939" y="645426"/>
                  </a:lnTo>
                  <a:lnTo>
                    <a:pt x="3956939" y="68224"/>
                  </a:lnTo>
                  <a:close/>
                </a:path>
                <a:path w="5960109" h="879475">
                  <a:moveTo>
                    <a:pt x="4958321" y="68224"/>
                  </a:moveTo>
                  <a:lnTo>
                    <a:pt x="4951425" y="41668"/>
                  </a:lnTo>
                  <a:lnTo>
                    <a:pt x="4932642" y="19977"/>
                  </a:lnTo>
                  <a:lnTo>
                    <a:pt x="4904791" y="5359"/>
                  </a:lnTo>
                  <a:lnTo>
                    <a:pt x="4870691" y="0"/>
                  </a:lnTo>
                  <a:lnTo>
                    <a:pt x="4087215" y="0"/>
                  </a:lnTo>
                  <a:lnTo>
                    <a:pt x="4053103" y="5359"/>
                  </a:lnTo>
                  <a:lnTo>
                    <a:pt x="4025252" y="19977"/>
                  </a:lnTo>
                  <a:lnTo>
                    <a:pt x="4006469" y="41668"/>
                  </a:lnTo>
                  <a:lnTo>
                    <a:pt x="3999585" y="68224"/>
                  </a:lnTo>
                  <a:lnTo>
                    <a:pt x="3999585" y="645426"/>
                  </a:lnTo>
                  <a:lnTo>
                    <a:pt x="4478947" y="879017"/>
                  </a:lnTo>
                  <a:lnTo>
                    <a:pt x="4958321" y="645426"/>
                  </a:lnTo>
                  <a:lnTo>
                    <a:pt x="4958321" y="68224"/>
                  </a:lnTo>
                  <a:close/>
                </a:path>
                <a:path w="5960109" h="879475">
                  <a:moveTo>
                    <a:pt x="5959703" y="68224"/>
                  </a:moveTo>
                  <a:lnTo>
                    <a:pt x="5952820" y="41668"/>
                  </a:lnTo>
                  <a:lnTo>
                    <a:pt x="5934037" y="19977"/>
                  </a:lnTo>
                  <a:lnTo>
                    <a:pt x="5906173" y="5359"/>
                  </a:lnTo>
                  <a:lnTo>
                    <a:pt x="5872073" y="0"/>
                  </a:lnTo>
                  <a:lnTo>
                    <a:pt x="5088598" y="0"/>
                  </a:lnTo>
                  <a:lnTo>
                    <a:pt x="5054485" y="5359"/>
                  </a:lnTo>
                  <a:lnTo>
                    <a:pt x="5026634" y="19977"/>
                  </a:lnTo>
                  <a:lnTo>
                    <a:pt x="5007851" y="41668"/>
                  </a:lnTo>
                  <a:lnTo>
                    <a:pt x="5000968" y="68224"/>
                  </a:lnTo>
                  <a:lnTo>
                    <a:pt x="5000968" y="645426"/>
                  </a:lnTo>
                  <a:lnTo>
                    <a:pt x="5480329" y="879017"/>
                  </a:lnTo>
                  <a:lnTo>
                    <a:pt x="5959703" y="645426"/>
                  </a:lnTo>
                  <a:lnTo>
                    <a:pt x="5959703" y="68224"/>
                  </a:lnTo>
                  <a:close/>
                </a:path>
              </a:pathLst>
            </a:custGeom>
            <a:solidFill>
              <a:srgbClr val="78BD75"/>
            </a:solidFill>
          </p:spPr>
          <p:txBody>
            <a:bodyPr wrap="square" lIns="0" tIns="0" rIns="0" bIns="0" rtlCol="0"/>
            <a:lstStyle/>
            <a:p>
              <a:endParaRPr sz="1667"/>
            </a:p>
          </p:txBody>
        </p:sp>
      </p:grpSp>
      <p:sp>
        <p:nvSpPr>
          <p:cNvPr id="21" name="object 21"/>
          <p:cNvSpPr txBox="1"/>
          <p:nvPr/>
        </p:nvSpPr>
        <p:spPr>
          <a:xfrm>
            <a:off x="3427708" y="4006811"/>
            <a:ext cx="825892" cy="537024"/>
          </a:xfrm>
          <a:prstGeom prst="rect">
            <a:avLst/>
          </a:prstGeom>
        </p:spPr>
        <p:txBody>
          <a:bodyPr vert="horz" wrap="square" lIns="0" tIns="11765" rIns="0" bIns="0" rtlCol="0">
            <a:spAutoFit/>
          </a:bodyPr>
          <a:lstStyle/>
          <a:p>
            <a:pPr marL="11176" marR="4706" algn="ctr">
              <a:lnSpc>
                <a:spcPct val="117300"/>
              </a:lnSpc>
              <a:spcBef>
                <a:spcPts val="93"/>
              </a:spcBef>
            </a:pPr>
            <a:r>
              <a:rPr sz="972" spc="9">
                <a:solidFill>
                  <a:srgbClr val="231F20"/>
                </a:solidFill>
                <a:latin typeface="Arial Unicode MS"/>
                <a:cs typeface="Arial Unicode MS"/>
              </a:rPr>
              <a:t>PHÒNG  </a:t>
            </a:r>
            <a:r>
              <a:rPr sz="972" spc="19">
                <a:solidFill>
                  <a:srgbClr val="231F20"/>
                </a:solidFill>
                <a:latin typeface="Arial Unicode MS"/>
                <a:cs typeface="Arial Unicode MS"/>
              </a:rPr>
              <a:t>QUẢN </a:t>
            </a:r>
            <a:r>
              <a:rPr sz="972" spc="-61">
                <a:solidFill>
                  <a:srgbClr val="231F20"/>
                </a:solidFill>
                <a:latin typeface="Arial Unicode MS"/>
                <a:cs typeface="Arial Unicode MS"/>
              </a:rPr>
              <a:t>LÝ  </a:t>
            </a:r>
            <a:r>
              <a:rPr sz="972" spc="-19">
                <a:solidFill>
                  <a:srgbClr val="231F20"/>
                </a:solidFill>
                <a:latin typeface="Arial Unicode MS"/>
                <a:cs typeface="Arial Unicode MS"/>
              </a:rPr>
              <a:t>CHẤT</a:t>
            </a:r>
            <a:r>
              <a:rPr sz="972" spc="-61">
                <a:solidFill>
                  <a:srgbClr val="231F20"/>
                </a:solidFill>
                <a:latin typeface="Arial Unicode MS"/>
                <a:cs typeface="Arial Unicode MS"/>
              </a:rPr>
              <a:t> </a:t>
            </a:r>
            <a:r>
              <a:rPr sz="972" spc="-9">
                <a:solidFill>
                  <a:srgbClr val="231F20"/>
                </a:solidFill>
                <a:latin typeface="Arial Unicode MS"/>
                <a:cs typeface="Arial Unicode MS"/>
              </a:rPr>
              <a:t>LƯỢNG</a:t>
            </a:r>
            <a:endParaRPr sz="972">
              <a:latin typeface="Arial Unicode MS"/>
              <a:cs typeface="Arial Unicode MS"/>
            </a:endParaRPr>
          </a:p>
        </p:txBody>
      </p:sp>
      <p:sp>
        <p:nvSpPr>
          <p:cNvPr id="22" name="object 22"/>
          <p:cNvSpPr txBox="1"/>
          <p:nvPr/>
        </p:nvSpPr>
        <p:spPr>
          <a:xfrm>
            <a:off x="4465546" y="4104975"/>
            <a:ext cx="562360" cy="362848"/>
          </a:xfrm>
          <a:prstGeom prst="rect">
            <a:avLst/>
          </a:prstGeom>
        </p:spPr>
        <p:txBody>
          <a:bodyPr vert="horz" wrap="square" lIns="0" tIns="37648" rIns="0" bIns="0" rtlCol="0">
            <a:spAutoFit/>
          </a:bodyPr>
          <a:lstStyle/>
          <a:p>
            <a:pPr marL="50586">
              <a:spcBef>
                <a:spcPts val="296"/>
              </a:spcBef>
            </a:pPr>
            <a:r>
              <a:rPr sz="972" spc="9">
                <a:solidFill>
                  <a:srgbClr val="231F20"/>
                </a:solidFill>
                <a:latin typeface="Arial Unicode MS"/>
                <a:cs typeface="Arial Unicode MS"/>
              </a:rPr>
              <a:t>PHÒNG</a:t>
            </a:r>
            <a:endParaRPr sz="972">
              <a:latin typeface="Arial Unicode MS"/>
              <a:cs typeface="Arial Unicode MS"/>
            </a:endParaRPr>
          </a:p>
          <a:p>
            <a:pPr marL="11765">
              <a:spcBef>
                <a:spcPts val="199"/>
              </a:spcBef>
            </a:pPr>
            <a:r>
              <a:rPr sz="972" spc="-55">
                <a:solidFill>
                  <a:srgbClr val="231F20"/>
                </a:solidFill>
                <a:latin typeface="Arial Unicode MS"/>
                <a:cs typeface="Arial Unicode MS"/>
              </a:rPr>
              <a:t>KỸ</a:t>
            </a:r>
            <a:r>
              <a:rPr sz="972" spc="-84">
                <a:solidFill>
                  <a:srgbClr val="231F20"/>
                </a:solidFill>
                <a:latin typeface="Arial Unicode MS"/>
                <a:cs typeface="Arial Unicode MS"/>
              </a:rPr>
              <a:t> </a:t>
            </a:r>
            <a:r>
              <a:rPr sz="972" spc="-69">
                <a:solidFill>
                  <a:srgbClr val="231F20"/>
                </a:solidFill>
                <a:latin typeface="Arial Unicode MS"/>
                <a:cs typeface="Arial Unicode MS"/>
              </a:rPr>
              <a:t>THUẬT</a:t>
            </a:r>
            <a:endParaRPr sz="972">
              <a:latin typeface="Arial Unicode MS"/>
              <a:cs typeface="Arial Unicode MS"/>
            </a:endParaRPr>
          </a:p>
        </p:txBody>
      </p:sp>
      <p:sp>
        <p:nvSpPr>
          <p:cNvPr id="23" name="object 23"/>
          <p:cNvSpPr txBox="1"/>
          <p:nvPr/>
        </p:nvSpPr>
        <p:spPr>
          <a:xfrm>
            <a:off x="5421419" y="4135650"/>
            <a:ext cx="572947" cy="362848"/>
          </a:xfrm>
          <a:prstGeom prst="rect">
            <a:avLst/>
          </a:prstGeom>
        </p:spPr>
        <p:txBody>
          <a:bodyPr vert="horz" wrap="square" lIns="0" tIns="37648" rIns="0" bIns="0" rtlCol="0">
            <a:spAutoFit/>
          </a:bodyPr>
          <a:lstStyle/>
          <a:p>
            <a:pPr algn="ctr">
              <a:spcBef>
                <a:spcPts val="296"/>
              </a:spcBef>
            </a:pPr>
            <a:r>
              <a:rPr sz="972" spc="-9">
                <a:solidFill>
                  <a:srgbClr val="231F20"/>
                </a:solidFill>
                <a:latin typeface="Arial Unicode MS"/>
                <a:cs typeface="Arial Unicode MS"/>
              </a:rPr>
              <a:t>BỘ</a:t>
            </a:r>
            <a:r>
              <a:rPr sz="972" spc="-55">
                <a:solidFill>
                  <a:srgbClr val="231F20"/>
                </a:solidFill>
                <a:latin typeface="Arial Unicode MS"/>
                <a:cs typeface="Arial Unicode MS"/>
              </a:rPr>
              <a:t> </a:t>
            </a:r>
            <a:r>
              <a:rPr sz="972" spc="-9">
                <a:solidFill>
                  <a:srgbClr val="231F20"/>
                </a:solidFill>
                <a:latin typeface="Arial Unicode MS"/>
                <a:cs typeface="Arial Unicode MS"/>
              </a:rPr>
              <a:t>PHẬN</a:t>
            </a:r>
            <a:endParaRPr sz="972">
              <a:latin typeface="Arial Unicode MS"/>
              <a:cs typeface="Arial Unicode MS"/>
            </a:endParaRPr>
          </a:p>
          <a:p>
            <a:pPr algn="ctr">
              <a:spcBef>
                <a:spcPts val="199"/>
              </a:spcBef>
            </a:pPr>
            <a:r>
              <a:rPr sz="972" spc="-19">
                <a:solidFill>
                  <a:srgbClr val="231F20"/>
                </a:solidFill>
                <a:latin typeface="Arial Unicode MS"/>
                <a:cs typeface="Arial Unicode MS"/>
              </a:rPr>
              <a:t>KHO</a:t>
            </a:r>
            <a:endParaRPr sz="972">
              <a:latin typeface="Arial Unicode MS"/>
              <a:cs typeface="Arial Unicode MS"/>
            </a:endParaRPr>
          </a:p>
        </p:txBody>
      </p:sp>
      <p:sp>
        <p:nvSpPr>
          <p:cNvPr id="24" name="object 24"/>
          <p:cNvSpPr txBox="1"/>
          <p:nvPr/>
        </p:nvSpPr>
        <p:spPr>
          <a:xfrm>
            <a:off x="2497359" y="4053070"/>
            <a:ext cx="793539" cy="361976"/>
          </a:xfrm>
          <a:prstGeom prst="rect">
            <a:avLst/>
          </a:prstGeom>
        </p:spPr>
        <p:txBody>
          <a:bodyPr vert="horz" wrap="square" lIns="0" tIns="11765" rIns="0" bIns="0" rtlCol="0">
            <a:spAutoFit/>
          </a:bodyPr>
          <a:lstStyle/>
          <a:p>
            <a:pPr marL="11765" marR="4706" indent="154114">
              <a:lnSpc>
                <a:spcPct val="117300"/>
              </a:lnSpc>
              <a:spcBef>
                <a:spcPts val="93"/>
              </a:spcBef>
            </a:pPr>
            <a:r>
              <a:rPr sz="972" spc="9">
                <a:solidFill>
                  <a:srgbClr val="231F20"/>
                </a:solidFill>
                <a:latin typeface="Arial Unicode MS"/>
                <a:cs typeface="Arial Unicode MS"/>
              </a:rPr>
              <a:t>PHÒNG  </a:t>
            </a:r>
            <a:r>
              <a:rPr sz="972" spc="-42">
                <a:solidFill>
                  <a:srgbClr val="231F20"/>
                </a:solidFill>
                <a:latin typeface="Arial Unicode MS"/>
                <a:cs typeface="Arial Unicode MS"/>
              </a:rPr>
              <a:t>KINH</a:t>
            </a:r>
            <a:r>
              <a:rPr sz="972" spc="-69">
                <a:solidFill>
                  <a:srgbClr val="231F20"/>
                </a:solidFill>
                <a:latin typeface="Arial Unicode MS"/>
                <a:cs typeface="Arial Unicode MS"/>
              </a:rPr>
              <a:t> </a:t>
            </a:r>
            <a:r>
              <a:rPr sz="972" spc="19">
                <a:solidFill>
                  <a:srgbClr val="231F20"/>
                </a:solidFill>
                <a:latin typeface="Arial Unicode MS"/>
                <a:cs typeface="Arial Unicode MS"/>
              </a:rPr>
              <a:t>DOANH</a:t>
            </a:r>
            <a:endParaRPr sz="972">
              <a:latin typeface="Arial Unicode MS"/>
              <a:cs typeface="Arial Unicode MS"/>
            </a:endParaRPr>
          </a:p>
        </p:txBody>
      </p:sp>
      <p:sp>
        <p:nvSpPr>
          <p:cNvPr id="25" name="object 25"/>
          <p:cNvSpPr txBox="1"/>
          <p:nvPr/>
        </p:nvSpPr>
        <p:spPr>
          <a:xfrm>
            <a:off x="1585292" y="4022393"/>
            <a:ext cx="792951" cy="537024"/>
          </a:xfrm>
          <a:prstGeom prst="rect">
            <a:avLst/>
          </a:prstGeom>
        </p:spPr>
        <p:txBody>
          <a:bodyPr vert="horz" wrap="square" lIns="0" tIns="11765" rIns="0" bIns="0" rtlCol="0">
            <a:spAutoFit/>
          </a:bodyPr>
          <a:lstStyle/>
          <a:p>
            <a:pPr marL="11765" marR="4706" indent="-588" algn="ctr">
              <a:lnSpc>
                <a:spcPct val="117300"/>
              </a:lnSpc>
              <a:spcBef>
                <a:spcPts val="93"/>
              </a:spcBef>
            </a:pPr>
            <a:r>
              <a:rPr sz="972" spc="9">
                <a:solidFill>
                  <a:srgbClr val="231F20"/>
                </a:solidFill>
                <a:latin typeface="Arial Unicode MS"/>
                <a:cs typeface="Arial Unicode MS"/>
              </a:rPr>
              <a:t>PHÒNG  </a:t>
            </a:r>
            <a:r>
              <a:rPr sz="972" spc="-4">
                <a:solidFill>
                  <a:srgbClr val="231F20"/>
                </a:solidFill>
                <a:latin typeface="Arial Unicode MS"/>
                <a:cs typeface="Arial Unicode MS"/>
              </a:rPr>
              <a:t>HÀNH</a:t>
            </a:r>
            <a:r>
              <a:rPr sz="972" spc="-69">
                <a:solidFill>
                  <a:srgbClr val="231F20"/>
                </a:solidFill>
                <a:latin typeface="Arial Unicode MS"/>
                <a:cs typeface="Arial Unicode MS"/>
              </a:rPr>
              <a:t> </a:t>
            </a:r>
            <a:r>
              <a:rPr sz="972" spc="-9">
                <a:solidFill>
                  <a:srgbClr val="231F20"/>
                </a:solidFill>
                <a:latin typeface="Arial Unicode MS"/>
                <a:cs typeface="Arial Unicode MS"/>
              </a:rPr>
              <a:t>CHÍNH  </a:t>
            </a:r>
            <a:r>
              <a:rPr sz="972" spc="9">
                <a:solidFill>
                  <a:srgbClr val="231F20"/>
                </a:solidFill>
                <a:latin typeface="Arial Unicode MS"/>
                <a:cs typeface="Arial Unicode MS"/>
              </a:rPr>
              <a:t>NHÂN</a:t>
            </a:r>
            <a:r>
              <a:rPr sz="972" spc="-19">
                <a:solidFill>
                  <a:srgbClr val="231F20"/>
                </a:solidFill>
                <a:latin typeface="Arial Unicode MS"/>
                <a:cs typeface="Arial Unicode MS"/>
              </a:rPr>
              <a:t> </a:t>
            </a:r>
            <a:r>
              <a:rPr sz="972" spc="-97">
                <a:solidFill>
                  <a:srgbClr val="231F20"/>
                </a:solidFill>
                <a:latin typeface="Arial Unicode MS"/>
                <a:cs typeface="Arial Unicode MS"/>
              </a:rPr>
              <a:t>SỰ</a:t>
            </a:r>
            <a:endParaRPr sz="972">
              <a:latin typeface="Arial Unicode MS"/>
              <a:cs typeface="Arial Unicode MS"/>
            </a:endParaRPr>
          </a:p>
        </p:txBody>
      </p:sp>
      <p:sp>
        <p:nvSpPr>
          <p:cNvPr id="26" name="object 26"/>
          <p:cNvSpPr txBox="1"/>
          <p:nvPr/>
        </p:nvSpPr>
        <p:spPr>
          <a:xfrm>
            <a:off x="787466" y="4074422"/>
            <a:ext cx="536477" cy="362848"/>
          </a:xfrm>
          <a:prstGeom prst="rect">
            <a:avLst/>
          </a:prstGeom>
        </p:spPr>
        <p:txBody>
          <a:bodyPr vert="horz" wrap="square" lIns="0" tIns="37648" rIns="0" bIns="0" rtlCol="0">
            <a:spAutoFit/>
          </a:bodyPr>
          <a:lstStyle/>
          <a:p>
            <a:pPr marL="37646">
              <a:spcBef>
                <a:spcPts val="296"/>
              </a:spcBef>
            </a:pPr>
            <a:r>
              <a:rPr sz="972" spc="9">
                <a:solidFill>
                  <a:srgbClr val="231F20"/>
                </a:solidFill>
                <a:latin typeface="Arial Unicode MS"/>
                <a:cs typeface="Arial Unicode MS"/>
              </a:rPr>
              <a:t>PHÒNG</a:t>
            </a:r>
            <a:endParaRPr sz="972">
              <a:latin typeface="Arial Unicode MS"/>
              <a:cs typeface="Arial Unicode MS"/>
            </a:endParaRPr>
          </a:p>
          <a:p>
            <a:pPr marL="11765">
              <a:spcBef>
                <a:spcPts val="199"/>
              </a:spcBef>
            </a:pPr>
            <a:r>
              <a:rPr sz="972" spc="-106">
                <a:solidFill>
                  <a:srgbClr val="231F20"/>
                </a:solidFill>
                <a:latin typeface="Arial Unicode MS"/>
                <a:cs typeface="Arial Unicode MS"/>
              </a:rPr>
              <a:t>KẾ</a:t>
            </a:r>
            <a:r>
              <a:rPr sz="972" spc="-80">
                <a:solidFill>
                  <a:srgbClr val="231F20"/>
                </a:solidFill>
                <a:latin typeface="Arial Unicode MS"/>
                <a:cs typeface="Arial Unicode MS"/>
              </a:rPr>
              <a:t> </a:t>
            </a:r>
            <a:r>
              <a:rPr sz="972" spc="-9">
                <a:solidFill>
                  <a:srgbClr val="231F20"/>
                </a:solidFill>
                <a:latin typeface="Arial Unicode MS"/>
                <a:cs typeface="Arial Unicode MS"/>
              </a:rPr>
              <a:t>TOÁN</a:t>
            </a:r>
            <a:endParaRPr sz="972">
              <a:latin typeface="Arial Unicode MS"/>
              <a:cs typeface="Arial Unicode MS"/>
            </a:endParaRPr>
          </a:p>
        </p:txBody>
      </p:sp>
      <p:grpSp>
        <p:nvGrpSpPr>
          <p:cNvPr id="27" name="object 27"/>
          <p:cNvGrpSpPr/>
          <p:nvPr/>
        </p:nvGrpSpPr>
        <p:grpSpPr>
          <a:xfrm>
            <a:off x="1042513" y="1741655"/>
            <a:ext cx="4643584" cy="1962376"/>
            <a:chOff x="1202067" y="1880094"/>
            <a:chExt cx="5012690" cy="2118360"/>
          </a:xfrm>
        </p:grpSpPr>
        <p:sp>
          <p:nvSpPr>
            <p:cNvPr id="28" name="object 28"/>
            <p:cNvSpPr/>
            <p:nvPr/>
          </p:nvSpPr>
          <p:spPr>
            <a:xfrm>
              <a:off x="1202067" y="3974385"/>
              <a:ext cx="5012690" cy="0"/>
            </a:xfrm>
            <a:custGeom>
              <a:avLst/>
              <a:gdLst/>
              <a:ahLst/>
              <a:cxnLst/>
              <a:rect l="l" t="t" r="r" b="b"/>
              <a:pathLst>
                <a:path w="5012690">
                  <a:moveTo>
                    <a:pt x="0" y="0"/>
                  </a:moveTo>
                  <a:lnTo>
                    <a:pt x="5012537" y="0"/>
                  </a:lnTo>
                </a:path>
              </a:pathLst>
            </a:custGeom>
            <a:ln w="47574">
              <a:solidFill>
                <a:srgbClr val="444444"/>
              </a:solidFill>
            </a:ln>
          </p:spPr>
          <p:txBody>
            <a:bodyPr wrap="square" lIns="0" tIns="0" rIns="0" bIns="0" rtlCol="0"/>
            <a:lstStyle/>
            <a:p>
              <a:endParaRPr sz="1667"/>
            </a:p>
          </p:txBody>
        </p:sp>
        <p:sp>
          <p:nvSpPr>
            <p:cNvPr id="29" name="object 29"/>
            <p:cNvSpPr/>
            <p:nvPr/>
          </p:nvSpPr>
          <p:spPr>
            <a:xfrm>
              <a:off x="2566733" y="1880095"/>
              <a:ext cx="2331720" cy="1722120"/>
            </a:xfrm>
            <a:custGeom>
              <a:avLst/>
              <a:gdLst/>
              <a:ahLst/>
              <a:cxnLst/>
              <a:rect l="l" t="t" r="r" b="b"/>
              <a:pathLst>
                <a:path w="2331720" h="1722120">
                  <a:moveTo>
                    <a:pt x="2216924" y="1316786"/>
                  </a:moveTo>
                  <a:lnTo>
                    <a:pt x="2213102" y="1269453"/>
                  </a:lnTo>
                  <a:lnTo>
                    <a:pt x="2202053" y="1224572"/>
                  </a:lnTo>
                  <a:lnTo>
                    <a:pt x="2184349" y="1182700"/>
                  </a:lnTo>
                  <a:lnTo>
                    <a:pt x="2160625" y="1144473"/>
                  </a:lnTo>
                  <a:lnTo>
                    <a:pt x="2131466" y="1110475"/>
                  </a:lnTo>
                  <a:lnTo>
                    <a:pt x="2097468" y="1081316"/>
                  </a:lnTo>
                  <a:lnTo>
                    <a:pt x="2059241" y="1057592"/>
                  </a:lnTo>
                  <a:lnTo>
                    <a:pt x="2017382" y="1039901"/>
                  </a:lnTo>
                  <a:lnTo>
                    <a:pt x="1972487" y="1028852"/>
                  </a:lnTo>
                  <a:lnTo>
                    <a:pt x="1925167" y="1025029"/>
                  </a:lnTo>
                  <a:lnTo>
                    <a:pt x="390766" y="1025029"/>
                  </a:lnTo>
                  <a:lnTo>
                    <a:pt x="343446" y="1028852"/>
                  </a:lnTo>
                  <a:lnTo>
                    <a:pt x="298551" y="1039901"/>
                  </a:lnTo>
                  <a:lnTo>
                    <a:pt x="256692" y="1057592"/>
                  </a:lnTo>
                  <a:lnTo>
                    <a:pt x="218465" y="1081316"/>
                  </a:lnTo>
                  <a:lnTo>
                    <a:pt x="184467" y="1110475"/>
                  </a:lnTo>
                  <a:lnTo>
                    <a:pt x="155308" y="1144473"/>
                  </a:lnTo>
                  <a:lnTo>
                    <a:pt x="131584" y="1182700"/>
                  </a:lnTo>
                  <a:lnTo>
                    <a:pt x="113893" y="1224572"/>
                  </a:lnTo>
                  <a:lnTo>
                    <a:pt x="102831" y="1269453"/>
                  </a:lnTo>
                  <a:lnTo>
                    <a:pt x="99021" y="1316786"/>
                  </a:lnTo>
                  <a:lnTo>
                    <a:pt x="102831" y="1364107"/>
                  </a:lnTo>
                  <a:lnTo>
                    <a:pt x="113893" y="1409001"/>
                  </a:lnTo>
                  <a:lnTo>
                    <a:pt x="131584" y="1450860"/>
                  </a:lnTo>
                  <a:lnTo>
                    <a:pt x="155308" y="1489087"/>
                  </a:lnTo>
                  <a:lnTo>
                    <a:pt x="184467" y="1523085"/>
                  </a:lnTo>
                  <a:lnTo>
                    <a:pt x="218465" y="1552244"/>
                  </a:lnTo>
                  <a:lnTo>
                    <a:pt x="256692" y="1575968"/>
                  </a:lnTo>
                  <a:lnTo>
                    <a:pt x="298551" y="1593659"/>
                  </a:lnTo>
                  <a:lnTo>
                    <a:pt x="343446" y="1604708"/>
                  </a:lnTo>
                  <a:lnTo>
                    <a:pt x="390766" y="1608531"/>
                  </a:lnTo>
                  <a:lnTo>
                    <a:pt x="996632" y="1608531"/>
                  </a:lnTo>
                  <a:lnTo>
                    <a:pt x="1150150" y="1721993"/>
                  </a:lnTo>
                  <a:lnTo>
                    <a:pt x="1291094" y="1608531"/>
                  </a:lnTo>
                  <a:lnTo>
                    <a:pt x="1925167" y="1608531"/>
                  </a:lnTo>
                  <a:lnTo>
                    <a:pt x="1972487" y="1604708"/>
                  </a:lnTo>
                  <a:lnTo>
                    <a:pt x="2017382" y="1593659"/>
                  </a:lnTo>
                  <a:lnTo>
                    <a:pt x="2059241" y="1575968"/>
                  </a:lnTo>
                  <a:lnTo>
                    <a:pt x="2097468" y="1552244"/>
                  </a:lnTo>
                  <a:lnTo>
                    <a:pt x="2131466" y="1523085"/>
                  </a:lnTo>
                  <a:lnTo>
                    <a:pt x="2160625" y="1489087"/>
                  </a:lnTo>
                  <a:lnTo>
                    <a:pt x="2184349" y="1450860"/>
                  </a:lnTo>
                  <a:lnTo>
                    <a:pt x="2202053" y="1409001"/>
                  </a:lnTo>
                  <a:lnTo>
                    <a:pt x="2213102" y="1364107"/>
                  </a:lnTo>
                  <a:lnTo>
                    <a:pt x="2216924" y="1316786"/>
                  </a:lnTo>
                  <a:close/>
                </a:path>
                <a:path w="2331720" h="1722120">
                  <a:moveTo>
                    <a:pt x="2331262" y="321144"/>
                  </a:moveTo>
                  <a:lnTo>
                    <a:pt x="2327783" y="273697"/>
                  </a:lnTo>
                  <a:lnTo>
                    <a:pt x="2317661" y="228396"/>
                  </a:lnTo>
                  <a:lnTo>
                    <a:pt x="2301417" y="185762"/>
                  </a:lnTo>
                  <a:lnTo>
                    <a:pt x="2279523" y="146278"/>
                  </a:lnTo>
                  <a:lnTo>
                    <a:pt x="2252484" y="110451"/>
                  </a:lnTo>
                  <a:lnTo>
                    <a:pt x="2220811" y="78778"/>
                  </a:lnTo>
                  <a:lnTo>
                    <a:pt x="2184984" y="51739"/>
                  </a:lnTo>
                  <a:lnTo>
                    <a:pt x="2145500" y="29857"/>
                  </a:lnTo>
                  <a:lnTo>
                    <a:pt x="2102866" y="13601"/>
                  </a:lnTo>
                  <a:lnTo>
                    <a:pt x="2057577" y="3492"/>
                  </a:lnTo>
                  <a:lnTo>
                    <a:pt x="2010117" y="0"/>
                  </a:lnTo>
                  <a:lnTo>
                    <a:pt x="321144" y="0"/>
                  </a:lnTo>
                  <a:lnTo>
                    <a:pt x="273685" y="3492"/>
                  </a:lnTo>
                  <a:lnTo>
                    <a:pt x="228396" y="13601"/>
                  </a:lnTo>
                  <a:lnTo>
                    <a:pt x="185750" y="29857"/>
                  </a:lnTo>
                  <a:lnTo>
                    <a:pt x="146278" y="51739"/>
                  </a:lnTo>
                  <a:lnTo>
                    <a:pt x="110451" y="78778"/>
                  </a:lnTo>
                  <a:lnTo>
                    <a:pt x="78765" y="110451"/>
                  </a:lnTo>
                  <a:lnTo>
                    <a:pt x="51739" y="146278"/>
                  </a:lnTo>
                  <a:lnTo>
                    <a:pt x="29845" y="185762"/>
                  </a:lnTo>
                  <a:lnTo>
                    <a:pt x="13601" y="228396"/>
                  </a:lnTo>
                  <a:lnTo>
                    <a:pt x="3479" y="273697"/>
                  </a:lnTo>
                  <a:lnTo>
                    <a:pt x="0" y="321144"/>
                  </a:lnTo>
                  <a:lnTo>
                    <a:pt x="3479" y="368604"/>
                  </a:lnTo>
                  <a:lnTo>
                    <a:pt x="13601" y="413905"/>
                  </a:lnTo>
                  <a:lnTo>
                    <a:pt x="29845" y="456539"/>
                  </a:lnTo>
                  <a:lnTo>
                    <a:pt x="51739" y="496023"/>
                  </a:lnTo>
                  <a:lnTo>
                    <a:pt x="78765" y="531850"/>
                  </a:lnTo>
                  <a:lnTo>
                    <a:pt x="110451" y="563524"/>
                  </a:lnTo>
                  <a:lnTo>
                    <a:pt x="146278" y="590562"/>
                  </a:lnTo>
                  <a:lnTo>
                    <a:pt x="185750" y="612444"/>
                  </a:lnTo>
                  <a:lnTo>
                    <a:pt x="228396" y="628700"/>
                  </a:lnTo>
                  <a:lnTo>
                    <a:pt x="273685" y="638810"/>
                  </a:lnTo>
                  <a:lnTo>
                    <a:pt x="321144" y="642289"/>
                  </a:lnTo>
                  <a:lnTo>
                    <a:pt x="988047" y="642289"/>
                  </a:lnTo>
                  <a:lnTo>
                    <a:pt x="1157020" y="767181"/>
                  </a:lnTo>
                  <a:lnTo>
                    <a:pt x="1312164" y="642289"/>
                  </a:lnTo>
                  <a:lnTo>
                    <a:pt x="2010117" y="642289"/>
                  </a:lnTo>
                  <a:lnTo>
                    <a:pt x="2057577" y="638810"/>
                  </a:lnTo>
                  <a:lnTo>
                    <a:pt x="2102866" y="628700"/>
                  </a:lnTo>
                  <a:lnTo>
                    <a:pt x="2145500" y="612444"/>
                  </a:lnTo>
                  <a:lnTo>
                    <a:pt x="2184984" y="590562"/>
                  </a:lnTo>
                  <a:lnTo>
                    <a:pt x="2220811" y="563524"/>
                  </a:lnTo>
                  <a:lnTo>
                    <a:pt x="2252484" y="531850"/>
                  </a:lnTo>
                  <a:lnTo>
                    <a:pt x="2279523" y="496023"/>
                  </a:lnTo>
                  <a:lnTo>
                    <a:pt x="2301417" y="456539"/>
                  </a:lnTo>
                  <a:lnTo>
                    <a:pt x="2317661" y="413905"/>
                  </a:lnTo>
                  <a:lnTo>
                    <a:pt x="2327783" y="368604"/>
                  </a:lnTo>
                  <a:lnTo>
                    <a:pt x="2331262" y="321144"/>
                  </a:lnTo>
                  <a:close/>
                </a:path>
              </a:pathLst>
            </a:custGeom>
            <a:solidFill>
              <a:srgbClr val="173019"/>
            </a:solidFill>
          </p:spPr>
          <p:txBody>
            <a:bodyPr wrap="square" lIns="0" tIns="0" rIns="0" bIns="0" rtlCol="0"/>
            <a:lstStyle/>
            <a:p>
              <a:endParaRPr sz="1667"/>
            </a:p>
          </p:txBody>
        </p:sp>
      </p:grpSp>
      <p:sp>
        <p:nvSpPr>
          <p:cNvPr id="30" name="object 30"/>
          <p:cNvSpPr txBox="1"/>
          <p:nvPr/>
        </p:nvSpPr>
        <p:spPr>
          <a:xfrm>
            <a:off x="601728" y="5319546"/>
            <a:ext cx="5528300" cy="819647"/>
          </a:xfrm>
          <a:prstGeom prst="rect">
            <a:avLst/>
          </a:prstGeom>
        </p:spPr>
        <p:txBody>
          <a:bodyPr vert="horz" wrap="square" lIns="0" tIns="42354" rIns="0" bIns="0" rtlCol="0">
            <a:spAutoFit/>
          </a:bodyPr>
          <a:lstStyle/>
          <a:p>
            <a:pPr marL="11765" algn="just">
              <a:spcBef>
                <a:spcPts val="334"/>
              </a:spcBef>
            </a:pPr>
            <a:r>
              <a:rPr sz="1112" b="1" spc="-50">
                <a:solidFill>
                  <a:srgbClr val="414042"/>
                </a:solidFill>
                <a:latin typeface="Arial"/>
                <a:cs typeface="Arial"/>
              </a:rPr>
              <a:t>ĐỘI </a:t>
            </a:r>
            <a:r>
              <a:rPr sz="1112" b="1" spc="-69">
                <a:solidFill>
                  <a:srgbClr val="414042"/>
                </a:solidFill>
                <a:latin typeface="Arial"/>
                <a:cs typeface="Arial"/>
              </a:rPr>
              <a:t>NGŨ </a:t>
            </a:r>
            <a:r>
              <a:rPr sz="1112" b="1" spc="-55">
                <a:solidFill>
                  <a:srgbClr val="414042"/>
                </a:solidFill>
                <a:latin typeface="Arial"/>
                <a:cs typeface="Arial"/>
              </a:rPr>
              <a:t>CÁN </a:t>
            </a:r>
            <a:r>
              <a:rPr sz="1112" b="1" spc="-102">
                <a:solidFill>
                  <a:srgbClr val="414042"/>
                </a:solidFill>
                <a:latin typeface="Arial"/>
                <a:cs typeface="Arial"/>
              </a:rPr>
              <a:t>BỘ </a:t>
            </a:r>
            <a:r>
              <a:rPr sz="1112" b="1" spc="-28">
                <a:solidFill>
                  <a:srgbClr val="414042"/>
                </a:solidFill>
                <a:latin typeface="Arial"/>
                <a:cs typeface="Arial"/>
              </a:rPr>
              <a:t>NHÂN</a:t>
            </a:r>
            <a:r>
              <a:rPr sz="1112" b="1" spc="106">
                <a:solidFill>
                  <a:srgbClr val="414042"/>
                </a:solidFill>
                <a:latin typeface="Arial"/>
                <a:cs typeface="Arial"/>
              </a:rPr>
              <a:t> </a:t>
            </a:r>
            <a:r>
              <a:rPr sz="1112" b="1" spc="-37">
                <a:solidFill>
                  <a:srgbClr val="414042"/>
                </a:solidFill>
                <a:latin typeface="Arial"/>
                <a:cs typeface="Arial"/>
              </a:rPr>
              <a:t>VIÊN</a:t>
            </a:r>
            <a:endParaRPr sz="1112">
              <a:latin typeface="Arial"/>
              <a:cs typeface="Arial"/>
            </a:endParaRPr>
          </a:p>
          <a:p>
            <a:pPr marL="11765" marR="4706" algn="just">
              <a:lnSpc>
                <a:spcPct val="118100"/>
              </a:lnSpc>
            </a:pPr>
            <a:r>
              <a:rPr sz="1112" spc="-15">
                <a:solidFill>
                  <a:srgbClr val="414042"/>
                </a:solidFill>
                <a:latin typeface="Arial"/>
                <a:cs typeface="Arial"/>
              </a:rPr>
              <a:t>Đội </a:t>
            </a:r>
            <a:r>
              <a:rPr sz="1112" spc="-4">
                <a:solidFill>
                  <a:srgbClr val="414042"/>
                </a:solidFill>
                <a:latin typeface="Arial"/>
                <a:cs typeface="Arial"/>
              </a:rPr>
              <a:t>ngũ </a:t>
            </a:r>
            <a:r>
              <a:rPr sz="1112" spc="4">
                <a:solidFill>
                  <a:srgbClr val="414042"/>
                </a:solidFill>
                <a:latin typeface="Arial"/>
                <a:cs typeface="Arial"/>
              </a:rPr>
              <a:t>công </a:t>
            </a:r>
            <a:r>
              <a:rPr sz="1112" spc="-9">
                <a:solidFill>
                  <a:srgbClr val="414042"/>
                </a:solidFill>
                <a:latin typeface="Arial"/>
                <a:cs typeface="Arial"/>
              </a:rPr>
              <a:t>nhân </a:t>
            </a:r>
            <a:r>
              <a:rPr sz="1112" spc="-15">
                <a:solidFill>
                  <a:srgbClr val="414042"/>
                </a:solidFill>
                <a:latin typeface="Arial"/>
                <a:cs typeface="Arial"/>
              </a:rPr>
              <a:t>viên </a:t>
            </a:r>
            <a:r>
              <a:rPr sz="1112" spc="4">
                <a:solidFill>
                  <a:srgbClr val="414042"/>
                </a:solidFill>
                <a:latin typeface="Arial"/>
                <a:cs typeface="Arial"/>
              </a:rPr>
              <a:t>nhiệt </a:t>
            </a:r>
            <a:r>
              <a:rPr sz="1112" spc="-23">
                <a:solidFill>
                  <a:srgbClr val="414042"/>
                </a:solidFill>
                <a:latin typeface="Arial"/>
                <a:cs typeface="Arial"/>
              </a:rPr>
              <a:t>huyết, </a:t>
            </a:r>
            <a:r>
              <a:rPr sz="1112" spc="9">
                <a:solidFill>
                  <a:srgbClr val="414042"/>
                </a:solidFill>
                <a:latin typeface="Arial"/>
                <a:cs typeface="Arial"/>
              </a:rPr>
              <a:t>tận </a:t>
            </a:r>
            <a:r>
              <a:rPr sz="1112" spc="28">
                <a:solidFill>
                  <a:srgbClr val="414042"/>
                </a:solidFill>
                <a:latin typeface="Arial"/>
                <a:cs typeface="Arial"/>
              </a:rPr>
              <a:t>tâm </a:t>
            </a:r>
            <a:r>
              <a:rPr sz="1112" spc="-32">
                <a:solidFill>
                  <a:srgbClr val="414042"/>
                </a:solidFill>
                <a:latin typeface="Arial"/>
                <a:cs typeface="Arial"/>
              </a:rPr>
              <a:t>với </a:t>
            </a:r>
            <a:r>
              <a:rPr sz="1112" spc="-28">
                <a:solidFill>
                  <a:srgbClr val="414042"/>
                </a:solidFill>
                <a:latin typeface="Arial"/>
                <a:cs typeface="Arial"/>
              </a:rPr>
              <a:t>nghề, </a:t>
            </a:r>
            <a:r>
              <a:rPr sz="1112" spc="4">
                <a:solidFill>
                  <a:srgbClr val="414042"/>
                </a:solidFill>
                <a:latin typeface="Arial"/>
                <a:cs typeface="Arial"/>
              </a:rPr>
              <a:t>luôn đáp </a:t>
            </a:r>
            <a:r>
              <a:rPr sz="1112" spc="-23">
                <a:solidFill>
                  <a:srgbClr val="414042"/>
                </a:solidFill>
                <a:latin typeface="Arial"/>
                <a:cs typeface="Arial"/>
              </a:rPr>
              <a:t>ứng </a:t>
            </a:r>
            <a:r>
              <a:rPr sz="1112" spc="32">
                <a:solidFill>
                  <a:srgbClr val="414042"/>
                </a:solidFill>
                <a:latin typeface="Arial"/>
                <a:cs typeface="Arial"/>
              </a:rPr>
              <a:t>tốt</a:t>
            </a:r>
            <a:r>
              <a:rPr sz="1112" spc="-208">
                <a:solidFill>
                  <a:srgbClr val="414042"/>
                </a:solidFill>
                <a:latin typeface="Arial"/>
                <a:cs typeface="Arial"/>
              </a:rPr>
              <a:t> </a:t>
            </a:r>
            <a:r>
              <a:rPr sz="1112" spc="4">
                <a:solidFill>
                  <a:srgbClr val="414042"/>
                </a:solidFill>
                <a:latin typeface="Arial"/>
                <a:cs typeface="Arial"/>
              </a:rPr>
              <a:t>nhất </a:t>
            </a:r>
            <a:r>
              <a:rPr sz="1112" spc="-28">
                <a:solidFill>
                  <a:srgbClr val="414042"/>
                </a:solidFill>
                <a:latin typeface="Arial"/>
                <a:cs typeface="Arial"/>
              </a:rPr>
              <a:t>yêu </a:t>
            </a:r>
            <a:r>
              <a:rPr sz="1112" spc="-4">
                <a:solidFill>
                  <a:srgbClr val="414042"/>
                </a:solidFill>
                <a:latin typeface="Arial"/>
                <a:cs typeface="Arial"/>
              </a:rPr>
              <a:t>cầu của  </a:t>
            </a:r>
            <a:r>
              <a:rPr sz="1112">
                <a:solidFill>
                  <a:srgbClr val="414042"/>
                </a:solidFill>
                <a:latin typeface="Arial"/>
                <a:cs typeface="Arial"/>
              </a:rPr>
              <a:t>khách </a:t>
            </a:r>
            <a:r>
              <a:rPr sz="1112" spc="-9">
                <a:solidFill>
                  <a:srgbClr val="414042"/>
                </a:solidFill>
                <a:latin typeface="Arial"/>
                <a:cs typeface="Arial"/>
              </a:rPr>
              <a:t>hàng. </a:t>
            </a:r>
            <a:r>
              <a:rPr sz="1112" spc="-15">
                <a:solidFill>
                  <a:srgbClr val="414042"/>
                </a:solidFill>
                <a:latin typeface="Arial"/>
                <a:cs typeface="Arial"/>
              </a:rPr>
              <a:t>Trong </a:t>
            </a:r>
            <a:r>
              <a:rPr sz="1112" spc="-23">
                <a:solidFill>
                  <a:srgbClr val="414042"/>
                </a:solidFill>
                <a:latin typeface="Arial"/>
                <a:cs typeface="Arial"/>
              </a:rPr>
              <a:t>tương </a:t>
            </a:r>
            <a:r>
              <a:rPr sz="1112" spc="-19">
                <a:solidFill>
                  <a:srgbClr val="414042"/>
                </a:solidFill>
                <a:latin typeface="Arial"/>
                <a:cs typeface="Arial"/>
              </a:rPr>
              <a:t>lai, </a:t>
            </a:r>
            <a:r>
              <a:rPr sz="1112" spc="-4">
                <a:solidFill>
                  <a:srgbClr val="414042"/>
                </a:solidFill>
                <a:latin typeface="Arial"/>
                <a:cs typeface="Arial"/>
              </a:rPr>
              <a:t>để </a:t>
            </a:r>
            <a:r>
              <a:rPr sz="1112" spc="4">
                <a:solidFill>
                  <a:srgbClr val="414042"/>
                </a:solidFill>
                <a:latin typeface="Arial"/>
                <a:cs typeface="Arial"/>
              </a:rPr>
              <a:t>phát </a:t>
            </a:r>
            <a:r>
              <a:rPr sz="1112" spc="9">
                <a:solidFill>
                  <a:srgbClr val="414042"/>
                </a:solidFill>
                <a:latin typeface="Arial"/>
                <a:cs typeface="Arial"/>
              </a:rPr>
              <a:t>triển </a:t>
            </a:r>
            <a:r>
              <a:rPr sz="1112" spc="-23">
                <a:solidFill>
                  <a:srgbClr val="414042"/>
                </a:solidFill>
                <a:latin typeface="Arial"/>
                <a:cs typeface="Arial"/>
              </a:rPr>
              <a:t>và </a:t>
            </a:r>
            <a:r>
              <a:rPr sz="1112" spc="-28">
                <a:solidFill>
                  <a:srgbClr val="414042"/>
                </a:solidFill>
                <a:latin typeface="Arial"/>
                <a:cs typeface="Arial"/>
              </a:rPr>
              <a:t>mở </a:t>
            </a:r>
            <a:r>
              <a:rPr sz="1112" spc="-4">
                <a:solidFill>
                  <a:srgbClr val="414042"/>
                </a:solidFill>
                <a:latin typeface="Arial"/>
                <a:cs typeface="Arial"/>
              </a:rPr>
              <a:t>rộng </a:t>
            </a:r>
            <a:r>
              <a:rPr sz="1112" spc="4">
                <a:solidFill>
                  <a:srgbClr val="414042"/>
                </a:solidFill>
                <a:latin typeface="Arial"/>
                <a:cs typeface="Arial"/>
              </a:rPr>
              <a:t>công </a:t>
            </a:r>
            <a:r>
              <a:rPr sz="1112" spc="9">
                <a:solidFill>
                  <a:srgbClr val="414042"/>
                </a:solidFill>
                <a:latin typeface="Arial"/>
                <a:cs typeface="Arial"/>
              </a:rPr>
              <a:t>ty </a:t>
            </a:r>
            <a:r>
              <a:rPr sz="1112" spc="-9">
                <a:solidFill>
                  <a:srgbClr val="414042"/>
                </a:solidFill>
                <a:latin typeface="Arial"/>
                <a:cs typeface="Arial"/>
              </a:rPr>
              <a:t>sẽ </a:t>
            </a:r>
            <a:r>
              <a:rPr sz="1112">
                <a:solidFill>
                  <a:srgbClr val="414042"/>
                </a:solidFill>
                <a:latin typeface="Arial"/>
                <a:cs typeface="Arial"/>
              </a:rPr>
              <a:t>không </a:t>
            </a:r>
            <a:r>
              <a:rPr sz="1112" spc="-15">
                <a:solidFill>
                  <a:srgbClr val="414042"/>
                </a:solidFill>
                <a:latin typeface="Arial"/>
                <a:cs typeface="Arial"/>
              </a:rPr>
              <a:t>ngừng </a:t>
            </a:r>
            <a:r>
              <a:rPr sz="1112" spc="4">
                <a:solidFill>
                  <a:srgbClr val="414042"/>
                </a:solidFill>
                <a:latin typeface="Arial"/>
                <a:cs typeface="Arial"/>
              </a:rPr>
              <a:t>bổ </a:t>
            </a:r>
            <a:r>
              <a:rPr sz="1112">
                <a:solidFill>
                  <a:srgbClr val="414042"/>
                </a:solidFill>
                <a:latin typeface="Arial"/>
                <a:cs typeface="Arial"/>
              </a:rPr>
              <a:t>sung  </a:t>
            </a:r>
            <a:r>
              <a:rPr sz="1112" spc="-9">
                <a:solidFill>
                  <a:srgbClr val="414042"/>
                </a:solidFill>
                <a:latin typeface="Arial"/>
                <a:cs typeface="Arial"/>
              </a:rPr>
              <a:t>nhân </a:t>
            </a:r>
            <a:r>
              <a:rPr sz="1112" spc="-23">
                <a:solidFill>
                  <a:srgbClr val="414042"/>
                </a:solidFill>
                <a:latin typeface="Arial"/>
                <a:cs typeface="Arial"/>
              </a:rPr>
              <a:t>sự </a:t>
            </a:r>
            <a:r>
              <a:rPr sz="1112" spc="-4">
                <a:solidFill>
                  <a:srgbClr val="414042"/>
                </a:solidFill>
                <a:latin typeface="Arial"/>
                <a:cs typeface="Arial"/>
              </a:rPr>
              <a:t>để </a:t>
            </a:r>
            <a:r>
              <a:rPr sz="1112" spc="4">
                <a:solidFill>
                  <a:srgbClr val="414042"/>
                </a:solidFill>
                <a:latin typeface="Arial"/>
                <a:cs typeface="Arial"/>
              </a:rPr>
              <a:t>đáp </a:t>
            </a:r>
            <a:r>
              <a:rPr sz="1112" spc="-23">
                <a:solidFill>
                  <a:srgbClr val="414042"/>
                </a:solidFill>
                <a:latin typeface="Arial"/>
                <a:cs typeface="Arial"/>
              </a:rPr>
              <a:t>ứng </a:t>
            </a:r>
            <a:r>
              <a:rPr sz="1112" spc="4">
                <a:solidFill>
                  <a:srgbClr val="414042"/>
                </a:solidFill>
                <a:latin typeface="Arial"/>
                <a:cs typeface="Arial"/>
              </a:rPr>
              <a:t>theo </a:t>
            </a:r>
            <a:r>
              <a:rPr sz="1112" spc="-28">
                <a:solidFill>
                  <a:srgbClr val="414042"/>
                </a:solidFill>
                <a:latin typeface="Arial"/>
                <a:cs typeface="Arial"/>
              </a:rPr>
              <a:t>yêu </a:t>
            </a:r>
            <a:r>
              <a:rPr sz="1112" spc="-4">
                <a:solidFill>
                  <a:srgbClr val="414042"/>
                </a:solidFill>
                <a:latin typeface="Arial"/>
                <a:cs typeface="Arial"/>
              </a:rPr>
              <a:t>cầu </a:t>
            </a:r>
            <a:r>
              <a:rPr sz="1112" spc="23">
                <a:solidFill>
                  <a:srgbClr val="414042"/>
                </a:solidFill>
                <a:latin typeface="Arial"/>
                <a:cs typeface="Arial"/>
              </a:rPr>
              <a:t>thị</a:t>
            </a:r>
            <a:r>
              <a:rPr sz="1112" spc="-223">
                <a:solidFill>
                  <a:srgbClr val="414042"/>
                </a:solidFill>
                <a:latin typeface="Arial"/>
                <a:cs typeface="Arial"/>
              </a:rPr>
              <a:t> </a:t>
            </a:r>
            <a:r>
              <a:rPr sz="1112" spc="-19">
                <a:solidFill>
                  <a:srgbClr val="414042"/>
                </a:solidFill>
                <a:latin typeface="Arial"/>
                <a:cs typeface="Arial"/>
              </a:rPr>
              <a:t>trường.</a:t>
            </a:r>
            <a:endParaRPr sz="1112">
              <a:latin typeface="Arial"/>
              <a:cs typeface="Arial"/>
            </a:endParaRPr>
          </a:p>
        </p:txBody>
      </p:sp>
      <p:sp>
        <p:nvSpPr>
          <p:cNvPr id="31" name="object 31"/>
          <p:cNvSpPr txBox="1"/>
          <p:nvPr/>
        </p:nvSpPr>
        <p:spPr>
          <a:xfrm>
            <a:off x="2869306" y="1915765"/>
            <a:ext cx="1057072" cy="234620"/>
          </a:xfrm>
          <a:prstGeom prst="rect">
            <a:avLst/>
          </a:prstGeom>
        </p:spPr>
        <p:txBody>
          <a:bodyPr vert="horz" wrap="square" lIns="0" tIns="13530" rIns="0" bIns="0" rtlCol="0">
            <a:spAutoFit/>
          </a:bodyPr>
          <a:lstStyle/>
          <a:p>
            <a:pPr marL="11765">
              <a:spcBef>
                <a:spcPts val="107"/>
              </a:spcBef>
            </a:pPr>
            <a:r>
              <a:rPr sz="1436" b="1" spc="93">
                <a:solidFill>
                  <a:srgbClr val="FFFFFF"/>
                </a:solidFill>
                <a:latin typeface="Arial"/>
                <a:cs typeface="Arial"/>
              </a:rPr>
              <a:t>GIÁM</a:t>
            </a:r>
            <a:r>
              <a:rPr sz="1436" b="1" spc="-15">
                <a:solidFill>
                  <a:srgbClr val="FFFFFF"/>
                </a:solidFill>
                <a:latin typeface="Arial"/>
                <a:cs typeface="Arial"/>
              </a:rPr>
              <a:t> </a:t>
            </a:r>
            <a:r>
              <a:rPr sz="1436" b="1" spc="88">
                <a:solidFill>
                  <a:srgbClr val="FFFFFF"/>
                </a:solidFill>
                <a:latin typeface="Arial"/>
                <a:cs typeface="Arial"/>
              </a:rPr>
              <a:t>ĐỐC</a:t>
            </a:r>
            <a:endParaRPr sz="1436">
              <a:latin typeface="Arial"/>
              <a:cs typeface="Arial"/>
            </a:endParaRPr>
          </a:p>
        </p:txBody>
      </p:sp>
      <p:sp>
        <p:nvSpPr>
          <p:cNvPr id="32" name="object 32"/>
          <p:cNvSpPr txBox="1"/>
          <p:nvPr/>
        </p:nvSpPr>
        <p:spPr>
          <a:xfrm>
            <a:off x="2607576" y="2865318"/>
            <a:ext cx="1526489" cy="234620"/>
          </a:xfrm>
          <a:prstGeom prst="rect">
            <a:avLst/>
          </a:prstGeom>
        </p:spPr>
        <p:txBody>
          <a:bodyPr vert="horz" wrap="square" lIns="0" tIns="13530" rIns="0" bIns="0" rtlCol="0">
            <a:spAutoFit/>
          </a:bodyPr>
          <a:lstStyle/>
          <a:p>
            <a:pPr marL="11765">
              <a:spcBef>
                <a:spcPts val="107"/>
              </a:spcBef>
            </a:pPr>
            <a:r>
              <a:rPr sz="1436" b="1" spc="32">
                <a:solidFill>
                  <a:srgbClr val="FFFFFF"/>
                </a:solidFill>
                <a:latin typeface="Arial"/>
                <a:cs typeface="Arial"/>
              </a:rPr>
              <a:t>PHÓ </a:t>
            </a:r>
            <a:r>
              <a:rPr sz="1436" b="1" spc="93">
                <a:solidFill>
                  <a:srgbClr val="FFFFFF"/>
                </a:solidFill>
                <a:latin typeface="Arial"/>
                <a:cs typeface="Arial"/>
              </a:rPr>
              <a:t>GIÁM</a:t>
            </a:r>
            <a:r>
              <a:rPr sz="1436" b="1">
                <a:solidFill>
                  <a:srgbClr val="FFFFFF"/>
                </a:solidFill>
                <a:latin typeface="Arial"/>
                <a:cs typeface="Arial"/>
              </a:rPr>
              <a:t> </a:t>
            </a:r>
            <a:r>
              <a:rPr sz="1436" b="1" spc="88">
                <a:solidFill>
                  <a:srgbClr val="FFFFFF"/>
                </a:solidFill>
                <a:latin typeface="Arial"/>
                <a:cs typeface="Arial"/>
              </a:rPr>
              <a:t>ĐỐC</a:t>
            </a:r>
            <a:endParaRPr sz="1436">
              <a:latin typeface="Arial"/>
              <a:cs typeface="Arial"/>
            </a:endParaRPr>
          </a:p>
        </p:txBody>
      </p:sp>
      <p:sp>
        <p:nvSpPr>
          <p:cNvPr id="34" name="object 20"/>
          <p:cNvSpPr txBox="1"/>
          <p:nvPr/>
        </p:nvSpPr>
        <p:spPr>
          <a:xfrm>
            <a:off x="5192819" y="9698363"/>
            <a:ext cx="1630792" cy="165768"/>
          </a:xfrm>
          <a:prstGeom prst="rect">
            <a:avLst/>
          </a:prstGeom>
        </p:spPr>
        <p:txBody>
          <a:bodyPr vert="horz" wrap="square" lIns="0" tIns="11765" rIns="0" bIns="0" rtlCol="0">
            <a:spAutoFit/>
          </a:bodyPr>
          <a:lstStyle/>
          <a:p>
            <a:pPr marL="11765">
              <a:spcBef>
                <a:spcPts val="93"/>
              </a:spcBef>
            </a:pPr>
            <a:r>
              <a:rPr lang="vi-VN" sz="1000" b="1">
                <a:solidFill>
                  <a:schemeClr val="accent1"/>
                </a:solidFill>
              </a:rPr>
              <a:t>Global Cashew Links</a:t>
            </a:r>
            <a:endParaRPr sz="926">
              <a:solidFill>
                <a:schemeClr val="accent1"/>
              </a:solidFill>
              <a:latin typeface="Arial"/>
              <a:cs typeface="Arial"/>
            </a:endParaRPr>
          </a:p>
        </p:txBody>
      </p:sp>
    </p:spTree>
    <p:extLst>
      <p:ext uri="{BB962C8B-B14F-4D97-AF65-F5344CB8AC3E}">
        <p14:creationId xmlns:p14="http://schemas.microsoft.com/office/powerpoint/2010/main" val="3356176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 Box 1"/>
          <p:cNvSpPr txBox="1">
            <a:spLocks noChangeArrowheads="1"/>
          </p:cNvSpPr>
          <p:nvPr/>
        </p:nvSpPr>
        <p:spPr bwMode="auto">
          <a:xfrm>
            <a:off x="1485900" y="641350"/>
            <a:ext cx="1692275" cy="3270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Nguyên liệu nhập khẩu</a:t>
            </a:r>
            <a:endParaRPr kumimoji="0" lang="en-US" altLang="vi-VN"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smtClean="0">
              <a:ln>
                <a:noFill/>
              </a:ln>
              <a:solidFill>
                <a:schemeClr val="tx1"/>
              </a:solidFill>
              <a:effectLst/>
              <a:latin typeface="Arial" panose="020B0604020202020204" pitchFamily="34" charset="0"/>
            </a:endParaRPr>
          </a:p>
        </p:txBody>
      </p:sp>
      <p:sp>
        <p:nvSpPr>
          <p:cNvPr id="20" name="Text Box 2"/>
          <p:cNvSpPr txBox="1">
            <a:spLocks noChangeArrowheads="1"/>
          </p:cNvSpPr>
          <p:nvPr/>
        </p:nvSpPr>
        <p:spPr bwMode="auto">
          <a:xfrm>
            <a:off x="1508125" y="1381125"/>
            <a:ext cx="1668463" cy="334963"/>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Phơi bảo quản</a:t>
            </a:r>
            <a:endParaRPr kumimoji="0" lang="en-US" altLang="vi-VN" sz="1800" b="0" i="0" u="none" strike="noStrike" cap="none" normalizeH="0" baseline="0" smtClean="0">
              <a:ln>
                <a:noFill/>
              </a:ln>
              <a:solidFill>
                <a:schemeClr val="tx1"/>
              </a:solidFill>
              <a:effectLst/>
              <a:latin typeface="Arial" panose="020B0604020202020204" pitchFamily="34" charset="0"/>
            </a:endParaRPr>
          </a:p>
        </p:txBody>
      </p:sp>
      <p:sp>
        <p:nvSpPr>
          <p:cNvPr id="21" name="Text Box 3"/>
          <p:cNvSpPr txBox="1">
            <a:spLocks noChangeArrowheads="1"/>
          </p:cNvSpPr>
          <p:nvPr/>
        </p:nvSpPr>
        <p:spPr bwMode="auto">
          <a:xfrm>
            <a:off x="1485900" y="2066925"/>
            <a:ext cx="1692275" cy="32067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Phân cỡ l</a:t>
            </a:r>
            <a:r>
              <a:rPr kumimoji="0" lang="en-US" altLang="vi-VN" sz="12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vi-VN"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 sạch</a:t>
            </a:r>
            <a:endParaRPr kumimoji="0" lang="en-US" altLang="vi-VN" sz="1800" b="0" i="0" u="none" strike="noStrike" cap="none" normalizeH="0" baseline="0" smtClean="0">
              <a:ln>
                <a:noFill/>
              </a:ln>
              <a:solidFill>
                <a:schemeClr val="tx1"/>
              </a:solidFill>
              <a:effectLst/>
              <a:latin typeface="Arial" panose="020B0604020202020204" pitchFamily="34" charset="0"/>
            </a:endParaRPr>
          </a:p>
        </p:txBody>
      </p:sp>
      <p:sp>
        <p:nvSpPr>
          <p:cNvPr id="22" name="Text Box 4"/>
          <p:cNvSpPr txBox="1">
            <a:spLocks noChangeArrowheads="1"/>
          </p:cNvSpPr>
          <p:nvPr/>
        </p:nvSpPr>
        <p:spPr bwMode="auto">
          <a:xfrm>
            <a:off x="1508125" y="2820988"/>
            <a:ext cx="1706563" cy="28257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Xử lý hạt</a:t>
            </a:r>
            <a:endParaRPr kumimoji="0" lang="en-US" altLang="vi-VN" sz="1800" b="0" i="0" u="none" strike="noStrike" cap="none" normalizeH="0" baseline="0" smtClean="0">
              <a:ln>
                <a:noFill/>
              </a:ln>
              <a:solidFill>
                <a:schemeClr val="tx1"/>
              </a:solidFill>
              <a:effectLst/>
              <a:latin typeface="Arial" panose="020B0604020202020204" pitchFamily="34" charset="0"/>
            </a:endParaRPr>
          </a:p>
        </p:txBody>
      </p:sp>
      <p:sp>
        <p:nvSpPr>
          <p:cNvPr id="23" name="Text Box 5"/>
          <p:cNvSpPr txBox="1">
            <a:spLocks noChangeArrowheads="1"/>
          </p:cNvSpPr>
          <p:nvPr/>
        </p:nvSpPr>
        <p:spPr bwMode="auto">
          <a:xfrm>
            <a:off x="1508125" y="3506788"/>
            <a:ext cx="1768475" cy="296862"/>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Cắt t</a:t>
            </a:r>
            <a:r>
              <a:rPr kumimoji="0" lang="en-US" altLang="vi-VN" sz="12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n-US" altLang="vi-VN"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 vỏ cứng</a:t>
            </a:r>
            <a:endParaRPr kumimoji="0" lang="en-US" altLang="vi-VN" sz="1800" b="0" i="0" u="none" strike="noStrike" cap="none" normalizeH="0" baseline="0" smtClean="0">
              <a:ln>
                <a:noFill/>
              </a:ln>
              <a:solidFill>
                <a:schemeClr val="tx1"/>
              </a:solidFill>
              <a:effectLst/>
              <a:latin typeface="Arial" panose="020B0604020202020204" pitchFamily="34" charset="0"/>
            </a:endParaRPr>
          </a:p>
        </p:txBody>
      </p:sp>
      <p:sp>
        <p:nvSpPr>
          <p:cNvPr id="24" name="Text Box 6"/>
          <p:cNvSpPr txBox="1">
            <a:spLocks noChangeArrowheads="1"/>
          </p:cNvSpPr>
          <p:nvPr/>
        </p:nvSpPr>
        <p:spPr bwMode="auto">
          <a:xfrm>
            <a:off x="1508125" y="4252595"/>
            <a:ext cx="1768475" cy="296863"/>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Sấy nhân</a:t>
            </a:r>
            <a:endParaRPr kumimoji="0" lang="en-US" altLang="vi-VN" sz="1800" b="0" i="0" u="none" strike="noStrike" cap="none" normalizeH="0" baseline="0" smtClean="0">
              <a:ln>
                <a:noFill/>
              </a:ln>
              <a:solidFill>
                <a:schemeClr val="tx1"/>
              </a:solidFill>
              <a:effectLst/>
              <a:latin typeface="Arial" panose="020B0604020202020204" pitchFamily="34" charset="0"/>
            </a:endParaRPr>
          </a:p>
        </p:txBody>
      </p:sp>
      <p:sp>
        <p:nvSpPr>
          <p:cNvPr id="25" name="Text Box 7"/>
          <p:cNvSpPr txBox="1">
            <a:spLocks noChangeArrowheads="1"/>
          </p:cNvSpPr>
          <p:nvPr/>
        </p:nvSpPr>
        <p:spPr bwMode="auto">
          <a:xfrm>
            <a:off x="1485900" y="5122545"/>
            <a:ext cx="1790700" cy="3048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t>
            </a:r>
            <a:r>
              <a:rPr kumimoji="0" lang="en-US" altLang="vi-VN" sz="12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n-US" altLang="vi-VN"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vỏ lụa</a:t>
            </a:r>
            <a:endParaRPr kumimoji="0" lang="en-US" altLang="vi-VN" sz="1800" b="0" i="0" u="none" strike="noStrike" cap="none" normalizeH="0" baseline="0" smtClean="0">
              <a:ln>
                <a:noFill/>
              </a:ln>
              <a:solidFill>
                <a:schemeClr val="tx1"/>
              </a:solidFill>
              <a:effectLst/>
              <a:latin typeface="Arial" panose="020B0604020202020204" pitchFamily="34" charset="0"/>
            </a:endParaRPr>
          </a:p>
        </p:txBody>
      </p:sp>
      <p:sp>
        <p:nvSpPr>
          <p:cNvPr id="26" name="Text Box 8"/>
          <p:cNvSpPr txBox="1">
            <a:spLocks noChangeArrowheads="1"/>
          </p:cNvSpPr>
          <p:nvPr/>
        </p:nvSpPr>
        <p:spPr bwMode="auto">
          <a:xfrm>
            <a:off x="4098925" y="2835275"/>
            <a:ext cx="1668463" cy="2667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Hấp hạt</a:t>
            </a:r>
            <a:endParaRPr kumimoji="0" lang="en-US" altLang="vi-VN" sz="1800" b="0" i="0" u="none" strike="noStrike" cap="none" normalizeH="0" baseline="0" smtClean="0">
              <a:ln>
                <a:noFill/>
              </a:ln>
              <a:solidFill>
                <a:schemeClr val="tx1"/>
              </a:solidFill>
              <a:effectLst/>
              <a:latin typeface="Arial" panose="020B0604020202020204" pitchFamily="34" charset="0"/>
            </a:endParaRPr>
          </a:p>
        </p:txBody>
      </p:sp>
      <p:sp>
        <p:nvSpPr>
          <p:cNvPr id="27" name="Text Box 9"/>
          <p:cNvSpPr txBox="1">
            <a:spLocks noChangeArrowheads="1"/>
          </p:cNvSpPr>
          <p:nvPr/>
        </p:nvSpPr>
        <p:spPr bwMode="auto">
          <a:xfrm>
            <a:off x="1508125" y="6058853"/>
            <a:ext cx="1768475" cy="3048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12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Phân</a:t>
            </a:r>
            <a:r>
              <a:rPr kumimoji="0" lang="en-US" altLang="vi-VN"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vi-VN" sz="12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loại</a:t>
            </a:r>
            <a:endParaRPr kumimoji="0" lang="en-US" altLang="vi-VN" sz="1800" b="0" i="0" u="none" strike="noStrike" cap="none" normalizeH="0" baseline="0" dirty="0" smtClean="0">
              <a:ln>
                <a:noFill/>
              </a:ln>
              <a:solidFill>
                <a:schemeClr val="tx1"/>
              </a:solidFill>
              <a:effectLst/>
              <a:latin typeface="Arial" panose="020B0604020202020204" pitchFamily="34" charset="0"/>
            </a:endParaRPr>
          </a:p>
        </p:txBody>
      </p:sp>
      <p:sp>
        <p:nvSpPr>
          <p:cNvPr id="28" name="Text Box 10"/>
          <p:cNvSpPr txBox="1">
            <a:spLocks noChangeArrowheads="1"/>
          </p:cNvSpPr>
          <p:nvPr/>
        </p:nvSpPr>
        <p:spPr bwMode="auto">
          <a:xfrm>
            <a:off x="1508125" y="6931025"/>
            <a:ext cx="1768475" cy="312738"/>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vi-VN" sz="1200" dirty="0" smtClean="0">
                <a:latin typeface="Times New Roman" pitchFamily="18" charset="0"/>
                <a:cs typeface="Times New Roman" pitchFamily="18" charset="0"/>
              </a:rPr>
              <a:t>Hun </a:t>
            </a:r>
            <a:r>
              <a:rPr lang="en-US" altLang="vi-VN" sz="1200" dirty="0" err="1" smtClean="0">
                <a:latin typeface="Times New Roman" pitchFamily="18" charset="0"/>
                <a:cs typeface="Times New Roman" pitchFamily="18" charset="0"/>
              </a:rPr>
              <a:t>trùng</a:t>
            </a:r>
            <a:endParaRPr kumimoji="0" lang="en-US" altLang="vi-VN"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29" name="Straight Arrow Connector 28"/>
          <p:cNvCxnSpPr/>
          <p:nvPr/>
        </p:nvCxnSpPr>
        <p:spPr>
          <a:xfrm>
            <a:off x="2332037" y="2423795"/>
            <a:ext cx="0" cy="411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332037" y="3156268"/>
            <a:ext cx="0" cy="350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332037" y="3803650"/>
            <a:ext cx="0" cy="434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321560" y="5449253"/>
            <a:ext cx="0" cy="594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332037" y="6390005"/>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313940" y="4580414"/>
            <a:ext cx="3810" cy="5349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215005" y="2982595"/>
            <a:ext cx="8839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ectangle 20"/>
          <p:cNvSpPr>
            <a:spLocks noChangeArrowheads="1"/>
          </p:cNvSpPr>
          <p:nvPr/>
        </p:nvSpPr>
        <p:spPr bwMode="auto">
          <a:xfrm>
            <a:off x="0" y="17145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12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QUY TRÌNH CÔNG NGHỆ CHẾ BIẾN NHÂN ĐIỀU XUẤT KHẨU TỪ ĐIỀU THÔ</a:t>
            </a:r>
            <a:endParaRPr kumimoji="0" lang="vi-VN" altLang="vi-VN"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1800" b="0" i="0" u="none" strike="noStrike" cap="none" normalizeH="0" baseline="0" smtClean="0">
              <a:ln>
                <a:noFill/>
              </a:ln>
              <a:solidFill>
                <a:schemeClr val="tx1"/>
              </a:solidFill>
              <a:effectLst/>
              <a:latin typeface="Arial" panose="020B0604020202020204" pitchFamily="34" charset="0"/>
            </a:endParaRPr>
          </a:p>
        </p:txBody>
      </p:sp>
      <p:sp>
        <p:nvSpPr>
          <p:cNvPr id="39" name="Rectangle 31"/>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cxnSp>
        <p:nvCxnSpPr>
          <p:cNvPr id="43" name="Straight Arrow Connector 42"/>
          <p:cNvCxnSpPr/>
          <p:nvPr/>
        </p:nvCxnSpPr>
        <p:spPr>
          <a:xfrm>
            <a:off x="2377440" y="1716088"/>
            <a:ext cx="0" cy="350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388552" y="1030605"/>
            <a:ext cx="0" cy="350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object 20"/>
          <p:cNvSpPr txBox="1"/>
          <p:nvPr/>
        </p:nvSpPr>
        <p:spPr>
          <a:xfrm>
            <a:off x="5202344" y="9698363"/>
            <a:ext cx="1630792" cy="165768"/>
          </a:xfrm>
          <a:prstGeom prst="rect">
            <a:avLst/>
          </a:prstGeom>
        </p:spPr>
        <p:txBody>
          <a:bodyPr vert="horz" wrap="square" lIns="0" tIns="11765" rIns="0" bIns="0" rtlCol="0">
            <a:spAutoFit/>
          </a:bodyPr>
          <a:lstStyle/>
          <a:p>
            <a:pPr marL="11765">
              <a:spcBef>
                <a:spcPts val="93"/>
              </a:spcBef>
            </a:pPr>
            <a:r>
              <a:rPr lang="vi-VN" sz="1000" b="1">
                <a:solidFill>
                  <a:schemeClr val="accent1"/>
                </a:solidFill>
              </a:rPr>
              <a:t>Global Cashew Links</a:t>
            </a:r>
            <a:endParaRPr sz="926">
              <a:solidFill>
                <a:schemeClr val="accent1"/>
              </a:solidFill>
              <a:latin typeface="Arial"/>
              <a:cs typeface="Arial"/>
            </a:endParaRPr>
          </a:p>
        </p:txBody>
      </p:sp>
      <p:sp>
        <p:nvSpPr>
          <p:cNvPr id="32" name="Text Box 9"/>
          <p:cNvSpPr txBox="1">
            <a:spLocks noChangeArrowheads="1"/>
          </p:cNvSpPr>
          <p:nvPr/>
        </p:nvSpPr>
        <p:spPr bwMode="auto">
          <a:xfrm>
            <a:off x="1477168" y="7797166"/>
            <a:ext cx="1768475" cy="3048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vi-VN" sz="1200" dirty="0" err="1">
                <a:latin typeface="Times New Roman" panose="02020603050405020304" pitchFamily="18" charset="0"/>
                <a:ea typeface="Calibri" panose="020F0502020204030204" pitchFamily="34" charset="0"/>
                <a:cs typeface="Times New Roman" panose="02020603050405020304" pitchFamily="18" charset="0"/>
              </a:rPr>
              <a:t>Đ</a:t>
            </a:r>
            <a:r>
              <a:rPr lang="en-US" altLang="vi-VN" sz="1200" dirty="0" err="1">
                <a:latin typeface="Calibri" panose="020F0502020204030204" pitchFamily="34" charset="0"/>
                <a:ea typeface="Calibri" panose="020F0502020204030204" pitchFamily="34" charset="0"/>
                <a:cs typeface="Times New Roman" panose="02020603050405020304" pitchFamily="18" charset="0"/>
              </a:rPr>
              <a:t>ó</a:t>
            </a:r>
            <a:r>
              <a:rPr lang="en-US" altLang="vi-VN" sz="1200" dirty="0" err="1">
                <a:latin typeface="Times New Roman" panose="02020603050405020304" pitchFamily="18" charset="0"/>
                <a:ea typeface="Calibri" panose="020F0502020204030204" pitchFamily="34" charset="0"/>
                <a:cs typeface="Times New Roman" panose="02020603050405020304" pitchFamily="18" charset="0"/>
              </a:rPr>
              <a:t>ng</a:t>
            </a:r>
            <a:r>
              <a:rPr lang="en-US" altLang="vi-VN" sz="12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1200" dirty="0" err="1" smtClean="0">
                <a:latin typeface="Times New Roman" panose="02020603050405020304" pitchFamily="18" charset="0"/>
                <a:ea typeface="Calibri" panose="020F0502020204030204" pitchFamily="34" charset="0"/>
                <a:cs typeface="Times New Roman" panose="02020603050405020304" pitchFamily="18" charset="0"/>
              </a:rPr>
              <a:t>g</a:t>
            </a:r>
            <a:r>
              <a:rPr lang="en-US" altLang="vi-VN" sz="1200" dirty="0" err="1" smtClean="0">
                <a:latin typeface="Calibri" panose="020F0502020204030204" pitchFamily="34" charset="0"/>
                <a:ea typeface="Calibri" panose="020F0502020204030204" pitchFamily="34" charset="0"/>
                <a:cs typeface="Times New Roman" panose="02020603050405020304" pitchFamily="18" charset="0"/>
              </a:rPr>
              <a:t>ó</a:t>
            </a:r>
            <a:r>
              <a:rPr lang="en-US" altLang="vi-VN" sz="1200" dirty="0" err="1" smtClean="0">
                <a:latin typeface="Times New Roman" panose="02020603050405020304" pitchFamily="18" charset="0"/>
                <a:ea typeface="Calibri" panose="020F0502020204030204" pitchFamily="34" charset="0"/>
                <a:cs typeface="Times New Roman" panose="02020603050405020304" pitchFamily="18" charset="0"/>
              </a:rPr>
              <a:t>i</a:t>
            </a:r>
            <a:endParaRPr lang="en-US" altLang="vi-VN" dirty="0">
              <a:latin typeface="Arial" panose="020B0604020202020204" pitchFamily="34" charset="0"/>
            </a:endParaRPr>
          </a:p>
        </p:txBody>
      </p:sp>
      <p:cxnSp>
        <p:nvCxnSpPr>
          <p:cNvPr id="35" name="Straight Arrow Connector 34"/>
          <p:cNvCxnSpPr/>
          <p:nvPr/>
        </p:nvCxnSpPr>
        <p:spPr>
          <a:xfrm>
            <a:off x="2332037" y="7251383"/>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 Box 9"/>
          <p:cNvSpPr txBox="1">
            <a:spLocks noChangeArrowheads="1"/>
          </p:cNvSpPr>
          <p:nvPr/>
        </p:nvSpPr>
        <p:spPr bwMode="auto">
          <a:xfrm>
            <a:off x="1477168" y="8650606"/>
            <a:ext cx="1768475" cy="3048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vi-VN" sz="1200" dirty="0" err="1" smtClean="0">
                <a:latin typeface="Times New Roman" panose="02020603050405020304" pitchFamily="18" charset="0"/>
                <a:ea typeface="Calibri" panose="020F0502020204030204" pitchFamily="34" charset="0"/>
                <a:cs typeface="Times New Roman" panose="02020603050405020304" pitchFamily="18" charset="0"/>
              </a:rPr>
              <a:t>Kho</a:t>
            </a:r>
            <a:r>
              <a:rPr lang="en-US" altLang="vi-VN"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altLang="vi-VN" sz="1200" dirty="0" err="1" smtClean="0">
                <a:latin typeface="Times New Roman" panose="02020603050405020304" pitchFamily="18" charset="0"/>
                <a:ea typeface="Calibri" panose="020F0502020204030204" pitchFamily="34" charset="0"/>
                <a:cs typeface="Times New Roman" panose="02020603050405020304" pitchFamily="18" charset="0"/>
              </a:rPr>
              <a:t>thành</a:t>
            </a:r>
            <a:r>
              <a:rPr lang="en-US" altLang="vi-VN"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altLang="vi-VN" sz="1200" dirty="0" err="1" smtClean="0">
                <a:latin typeface="Times New Roman" panose="02020603050405020304" pitchFamily="18" charset="0"/>
                <a:ea typeface="Calibri" panose="020F0502020204030204" pitchFamily="34" charset="0"/>
                <a:cs typeface="Times New Roman" panose="02020603050405020304" pitchFamily="18" charset="0"/>
              </a:rPr>
              <a:t>phẩm</a:t>
            </a:r>
            <a:endParaRPr lang="en-US" altLang="vi-VN" dirty="0">
              <a:latin typeface="Arial" panose="020B0604020202020204" pitchFamily="34" charset="0"/>
            </a:endParaRPr>
          </a:p>
        </p:txBody>
      </p:sp>
      <p:cxnSp>
        <p:nvCxnSpPr>
          <p:cNvPr id="41" name="Straight Arrow Connector 40"/>
          <p:cNvCxnSpPr/>
          <p:nvPr/>
        </p:nvCxnSpPr>
        <p:spPr>
          <a:xfrm>
            <a:off x="2313940" y="8117206"/>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 Box 9"/>
          <p:cNvSpPr txBox="1">
            <a:spLocks noChangeArrowheads="1"/>
          </p:cNvSpPr>
          <p:nvPr/>
        </p:nvSpPr>
        <p:spPr bwMode="auto">
          <a:xfrm>
            <a:off x="1446530" y="9476447"/>
            <a:ext cx="1768475" cy="3048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vi-VN" sz="1200" dirty="0" err="1" smtClean="0">
                <a:latin typeface="Times New Roman" panose="02020603050405020304" pitchFamily="18" charset="0"/>
                <a:ea typeface="Calibri" panose="020F0502020204030204" pitchFamily="34" charset="0"/>
                <a:cs typeface="Times New Roman" panose="02020603050405020304" pitchFamily="18" charset="0"/>
              </a:rPr>
              <a:t>Xuất</a:t>
            </a:r>
            <a:r>
              <a:rPr lang="en-US" altLang="vi-VN"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altLang="vi-VN" sz="1200" dirty="0" err="1" smtClean="0">
                <a:latin typeface="Times New Roman" panose="02020603050405020304" pitchFamily="18" charset="0"/>
                <a:ea typeface="Calibri" panose="020F0502020204030204" pitchFamily="34" charset="0"/>
                <a:cs typeface="Times New Roman" panose="02020603050405020304" pitchFamily="18" charset="0"/>
              </a:rPr>
              <a:t>khẩu</a:t>
            </a:r>
            <a:endParaRPr lang="en-US" altLang="vi-VN" dirty="0">
              <a:latin typeface="Arial" panose="020B0604020202020204" pitchFamily="34" charset="0"/>
            </a:endParaRPr>
          </a:p>
        </p:txBody>
      </p:sp>
      <p:cxnSp>
        <p:nvCxnSpPr>
          <p:cNvPr id="45" name="Straight Arrow Connector 44"/>
          <p:cNvCxnSpPr/>
          <p:nvPr/>
        </p:nvCxnSpPr>
        <p:spPr>
          <a:xfrm>
            <a:off x="2313940" y="8943047"/>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236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6729492" cy="5646537"/>
          </a:xfrm>
          <a:custGeom>
            <a:avLst/>
            <a:gdLst/>
            <a:ahLst/>
            <a:cxnLst/>
            <a:rect l="l" t="t" r="r" b="b"/>
            <a:pathLst>
              <a:path w="7264400" h="6095365">
                <a:moveTo>
                  <a:pt x="5974639" y="12"/>
                </a:moveTo>
                <a:lnTo>
                  <a:pt x="37998" y="12"/>
                </a:lnTo>
                <a:lnTo>
                  <a:pt x="0" y="31902"/>
                </a:lnTo>
                <a:lnTo>
                  <a:pt x="0" y="5013325"/>
                </a:lnTo>
                <a:lnTo>
                  <a:pt x="5974639" y="12"/>
                </a:lnTo>
                <a:close/>
              </a:path>
              <a:path w="7264400" h="6095365">
                <a:moveTo>
                  <a:pt x="7263930" y="0"/>
                </a:moveTo>
                <a:lnTo>
                  <a:pt x="6534074" y="0"/>
                </a:lnTo>
                <a:lnTo>
                  <a:pt x="0" y="5482742"/>
                </a:lnTo>
                <a:lnTo>
                  <a:pt x="0" y="6095174"/>
                </a:lnTo>
                <a:lnTo>
                  <a:pt x="7263930" y="0"/>
                </a:lnTo>
                <a:close/>
              </a:path>
            </a:pathLst>
          </a:custGeom>
          <a:solidFill>
            <a:srgbClr val="173019">
              <a:alpha val="9999"/>
            </a:srgbClr>
          </a:solidFill>
        </p:spPr>
        <p:txBody>
          <a:bodyPr wrap="square" lIns="0" tIns="0" rIns="0" bIns="0" rtlCol="0"/>
          <a:lstStyle/>
          <a:p>
            <a:endParaRPr sz="1667"/>
          </a:p>
        </p:txBody>
      </p:sp>
      <p:sp>
        <p:nvSpPr>
          <p:cNvPr id="3" name="object 3"/>
          <p:cNvSpPr txBox="1">
            <a:spLocks noGrp="1"/>
          </p:cNvSpPr>
          <p:nvPr>
            <p:ph type="title" idx="4294967295"/>
          </p:nvPr>
        </p:nvSpPr>
        <p:spPr>
          <a:xfrm>
            <a:off x="142875" y="661988"/>
            <a:ext cx="3808413" cy="566737"/>
          </a:xfrm>
          <a:prstGeom prst="rect">
            <a:avLst/>
          </a:prstGeom>
        </p:spPr>
        <p:txBody>
          <a:bodyPr vert="horz" wrap="square" lIns="0" tIns="11765" rIns="0" bIns="0" rtlCol="0" anchor="ctr">
            <a:spAutoFit/>
          </a:bodyPr>
          <a:lstStyle/>
          <a:p>
            <a:pPr marL="11765">
              <a:lnSpc>
                <a:spcPct val="100000"/>
              </a:lnSpc>
              <a:spcBef>
                <a:spcPts val="93"/>
              </a:spcBef>
            </a:pPr>
            <a:r>
              <a:rPr spc="-42" dirty="0"/>
              <a:t>GIẤY </a:t>
            </a:r>
            <a:r>
              <a:rPr spc="-139" dirty="0"/>
              <a:t>CHỨNG</a:t>
            </a:r>
            <a:r>
              <a:rPr spc="-180" dirty="0"/>
              <a:t> </a:t>
            </a:r>
            <a:r>
              <a:rPr spc="42" dirty="0"/>
              <a:t>NHẬN</a:t>
            </a:r>
          </a:p>
        </p:txBody>
      </p:sp>
      <p:sp>
        <p:nvSpPr>
          <p:cNvPr id="14" name="object 20"/>
          <p:cNvSpPr txBox="1"/>
          <p:nvPr/>
        </p:nvSpPr>
        <p:spPr>
          <a:xfrm>
            <a:off x="5372100" y="9512406"/>
            <a:ext cx="1630792" cy="165768"/>
          </a:xfrm>
          <a:prstGeom prst="rect">
            <a:avLst/>
          </a:prstGeom>
        </p:spPr>
        <p:txBody>
          <a:bodyPr vert="horz" wrap="square" lIns="0" tIns="11765" rIns="0" bIns="0" rtlCol="0">
            <a:spAutoFit/>
          </a:bodyPr>
          <a:lstStyle/>
          <a:p>
            <a:pPr marL="11765">
              <a:spcBef>
                <a:spcPts val="93"/>
              </a:spcBef>
            </a:pPr>
            <a:r>
              <a:rPr lang="vi-VN" sz="1000" b="1">
                <a:solidFill>
                  <a:schemeClr val="accent1"/>
                </a:solidFill>
              </a:rPr>
              <a:t>Global Cashew Links</a:t>
            </a:r>
            <a:endParaRPr sz="926">
              <a:solidFill>
                <a:schemeClr val="accent1"/>
              </a:solidFill>
              <a:latin typeface="Arial"/>
              <a:cs typeface="Aria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923" y="1911639"/>
            <a:ext cx="2801534" cy="362551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2456" y="1911639"/>
            <a:ext cx="2801535" cy="3625514"/>
          </a:xfrm>
          <a:prstGeom prst="rect">
            <a:avLst/>
          </a:prstGeom>
        </p:spPr>
      </p:pic>
      <p:pic>
        <p:nvPicPr>
          <p:cNvPr id="12"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4313" y="5545736"/>
            <a:ext cx="2496290" cy="3529156"/>
          </a:xfrm>
          <a:prstGeom prst="rect">
            <a:avLst/>
          </a:prstGeom>
        </p:spPr>
      </p:pic>
    </p:spTree>
    <p:extLst>
      <p:ext uri="{BB962C8B-B14F-4D97-AF65-F5344CB8AC3E}">
        <p14:creationId xmlns:p14="http://schemas.microsoft.com/office/powerpoint/2010/main" val="3051308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60402" y="1320749"/>
            <a:ext cx="3717691" cy="2535456"/>
          </a:xfrm>
          <a:prstGeom prst="rect">
            <a:avLst/>
          </a:prstGeom>
        </p:spPr>
        <p:txBody>
          <a:bodyPr vert="horz" wrap="square" lIns="0" tIns="11765" rIns="0" bIns="0" rtlCol="0">
            <a:spAutoFit/>
          </a:bodyPr>
          <a:lstStyle/>
          <a:p>
            <a:pPr marL="11765" marR="5882" algn="just">
              <a:lnSpc>
                <a:spcPct val="118100"/>
              </a:lnSpc>
              <a:spcBef>
                <a:spcPts val="93"/>
              </a:spcBef>
            </a:pPr>
            <a:r>
              <a:rPr lang="en-US" sz="1200" b="1" dirty="0">
                <a:solidFill>
                  <a:schemeClr val="accent6"/>
                </a:solidFill>
                <a:latin typeface="Times New Roman" panose="02020603050405020304" pitchFamily="18" charset="0"/>
                <a:cs typeface="Times New Roman" panose="02020603050405020304" pitchFamily="18" charset="0"/>
              </a:rPr>
              <a:t>GLOBAL CASHEW LINKS</a:t>
            </a:r>
            <a:r>
              <a:rPr sz="1200" b="1" spc="-80" dirty="0" smtClean="0">
                <a:solidFill>
                  <a:schemeClr val="accent6"/>
                </a:solidFill>
                <a:latin typeface="Times New Roman" panose="02020603050405020304" pitchFamily="18" charset="0"/>
                <a:cs typeface="Times New Roman" panose="02020603050405020304" pitchFamily="18" charset="0"/>
              </a:rPr>
              <a:t> </a:t>
            </a:r>
            <a:r>
              <a:rPr sz="1112" spc="-4" dirty="0">
                <a:solidFill>
                  <a:srgbClr val="231F20"/>
                </a:solidFill>
                <a:latin typeface="Arial"/>
                <a:cs typeface="Arial"/>
              </a:rPr>
              <a:t>chúng </a:t>
            </a:r>
            <a:r>
              <a:rPr sz="1112" spc="23" dirty="0">
                <a:solidFill>
                  <a:srgbClr val="231F20"/>
                </a:solidFill>
                <a:latin typeface="Arial"/>
                <a:cs typeface="Arial"/>
              </a:rPr>
              <a:t>tôi </a:t>
            </a:r>
            <a:r>
              <a:rPr sz="1112" spc="4" dirty="0">
                <a:solidFill>
                  <a:srgbClr val="231F20"/>
                </a:solidFill>
                <a:latin typeface="Arial"/>
                <a:cs typeface="Arial"/>
              </a:rPr>
              <a:t>rất </a:t>
            </a:r>
            <a:r>
              <a:rPr sz="1112" spc="-9" dirty="0">
                <a:solidFill>
                  <a:srgbClr val="231F20"/>
                </a:solidFill>
                <a:latin typeface="Arial"/>
                <a:cs typeface="Arial"/>
              </a:rPr>
              <a:t>hân hạnh </a:t>
            </a:r>
            <a:r>
              <a:rPr sz="1112" spc="-28" dirty="0">
                <a:solidFill>
                  <a:srgbClr val="231F20"/>
                </a:solidFill>
                <a:latin typeface="Arial"/>
                <a:cs typeface="Arial"/>
              </a:rPr>
              <a:t>được </a:t>
            </a:r>
            <a:r>
              <a:rPr sz="1112" dirty="0">
                <a:solidFill>
                  <a:srgbClr val="231F20"/>
                </a:solidFill>
                <a:latin typeface="Arial"/>
                <a:cs typeface="Arial"/>
              </a:rPr>
              <a:t>phục </a:t>
            </a:r>
            <a:r>
              <a:rPr sz="1112" spc="-15" dirty="0">
                <a:solidFill>
                  <a:srgbClr val="231F20"/>
                </a:solidFill>
                <a:latin typeface="Arial"/>
                <a:cs typeface="Arial"/>
              </a:rPr>
              <a:t>vụ quý  </a:t>
            </a:r>
            <a:r>
              <a:rPr sz="1112" dirty="0">
                <a:solidFill>
                  <a:srgbClr val="231F20"/>
                </a:solidFill>
                <a:latin typeface="Arial"/>
                <a:cs typeface="Arial"/>
              </a:rPr>
              <a:t>khách </a:t>
            </a:r>
            <a:r>
              <a:rPr sz="1112" spc="-32" dirty="0">
                <a:solidFill>
                  <a:srgbClr val="231F20"/>
                </a:solidFill>
                <a:latin typeface="Arial"/>
                <a:cs typeface="Arial"/>
              </a:rPr>
              <a:t>với </a:t>
            </a:r>
            <a:r>
              <a:rPr sz="1112" spc="15" dirty="0">
                <a:solidFill>
                  <a:srgbClr val="231F20"/>
                </a:solidFill>
                <a:latin typeface="Arial"/>
                <a:cs typeface="Arial"/>
              </a:rPr>
              <a:t>tinh</a:t>
            </a:r>
            <a:r>
              <a:rPr sz="1112" spc="-80" dirty="0">
                <a:solidFill>
                  <a:srgbClr val="231F20"/>
                </a:solidFill>
                <a:latin typeface="Arial"/>
                <a:cs typeface="Arial"/>
              </a:rPr>
              <a:t> </a:t>
            </a:r>
            <a:r>
              <a:rPr sz="1112" spc="-4" dirty="0">
                <a:solidFill>
                  <a:srgbClr val="231F20"/>
                </a:solidFill>
                <a:latin typeface="Arial"/>
                <a:cs typeface="Arial"/>
              </a:rPr>
              <a:t>thần:</a:t>
            </a:r>
            <a:endParaRPr sz="1112" dirty="0">
              <a:latin typeface="Arial"/>
              <a:cs typeface="Arial"/>
            </a:endParaRPr>
          </a:p>
          <a:p>
            <a:pPr marL="11765" algn="just">
              <a:spcBef>
                <a:spcPts val="241"/>
              </a:spcBef>
            </a:pPr>
            <a:r>
              <a:rPr sz="1112" b="1" spc="-84" dirty="0">
                <a:solidFill>
                  <a:srgbClr val="D82927"/>
                </a:solidFill>
                <a:latin typeface="Arial"/>
                <a:cs typeface="Arial"/>
              </a:rPr>
              <a:t>“Hợp </a:t>
            </a:r>
            <a:r>
              <a:rPr sz="1112" b="1" spc="-19" dirty="0">
                <a:solidFill>
                  <a:srgbClr val="D82927"/>
                </a:solidFill>
                <a:latin typeface="Arial"/>
                <a:cs typeface="Arial"/>
              </a:rPr>
              <a:t>tác </a:t>
            </a:r>
            <a:r>
              <a:rPr sz="1112" b="1" spc="-55" dirty="0">
                <a:solidFill>
                  <a:srgbClr val="D82927"/>
                </a:solidFill>
                <a:latin typeface="Arial"/>
                <a:cs typeface="Arial"/>
              </a:rPr>
              <a:t>cùng </a:t>
            </a:r>
            <a:r>
              <a:rPr sz="1112" b="1" spc="-32" dirty="0">
                <a:solidFill>
                  <a:srgbClr val="D82927"/>
                </a:solidFill>
                <a:latin typeface="Arial"/>
                <a:cs typeface="Arial"/>
              </a:rPr>
              <a:t>phát</a:t>
            </a:r>
            <a:r>
              <a:rPr sz="1112" b="1" spc="19" dirty="0">
                <a:solidFill>
                  <a:srgbClr val="D82927"/>
                </a:solidFill>
                <a:latin typeface="Arial"/>
                <a:cs typeface="Arial"/>
              </a:rPr>
              <a:t> </a:t>
            </a:r>
            <a:r>
              <a:rPr sz="1112" b="1" spc="-46" dirty="0">
                <a:solidFill>
                  <a:srgbClr val="D82927"/>
                </a:solidFill>
                <a:latin typeface="Arial"/>
                <a:cs typeface="Arial"/>
              </a:rPr>
              <a:t>triển”</a:t>
            </a:r>
            <a:endParaRPr sz="1112" dirty="0">
              <a:latin typeface="Arial"/>
              <a:cs typeface="Arial"/>
            </a:endParaRPr>
          </a:p>
          <a:p>
            <a:pPr marL="11765" marR="4706" algn="just">
              <a:lnSpc>
                <a:spcPct val="118100"/>
              </a:lnSpc>
              <a:spcBef>
                <a:spcPts val="709"/>
              </a:spcBef>
            </a:pPr>
            <a:r>
              <a:rPr sz="1112" spc="-19" dirty="0">
                <a:solidFill>
                  <a:srgbClr val="231F20"/>
                </a:solidFill>
                <a:latin typeface="Arial"/>
                <a:cs typeface="Arial"/>
              </a:rPr>
              <a:t>Chúng </a:t>
            </a:r>
            <a:r>
              <a:rPr sz="1112" spc="23" dirty="0">
                <a:solidFill>
                  <a:srgbClr val="231F20"/>
                </a:solidFill>
                <a:latin typeface="Arial"/>
                <a:cs typeface="Arial"/>
              </a:rPr>
              <a:t>tôi </a:t>
            </a:r>
            <a:r>
              <a:rPr sz="1112" spc="4" dirty="0">
                <a:solidFill>
                  <a:srgbClr val="231F20"/>
                </a:solidFill>
                <a:latin typeface="Arial"/>
                <a:cs typeface="Arial"/>
              </a:rPr>
              <a:t>luôn </a:t>
            </a:r>
            <a:r>
              <a:rPr sz="1112" spc="19" dirty="0">
                <a:solidFill>
                  <a:srgbClr val="231F20"/>
                </a:solidFill>
                <a:latin typeface="Arial"/>
                <a:cs typeface="Arial"/>
              </a:rPr>
              <a:t>đặt </a:t>
            </a:r>
            <a:r>
              <a:rPr sz="1112" spc="9" dirty="0">
                <a:solidFill>
                  <a:srgbClr val="231F20"/>
                </a:solidFill>
                <a:latin typeface="Arial"/>
                <a:cs typeface="Arial"/>
              </a:rPr>
              <a:t>phát triển </a:t>
            </a:r>
            <a:r>
              <a:rPr sz="1112" spc="-15" dirty="0">
                <a:solidFill>
                  <a:srgbClr val="231F20"/>
                </a:solidFill>
                <a:latin typeface="Arial"/>
                <a:cs typeface="Arial"/>
              </a:rPr>
              <a:t>bền </a:t>
            </a:r>
            <a:r>
              <a:rPr sz="1112" spc="-23" dirty="0">
                <a:solidFill>
                  <a:srgbClr val="231F20"/>
                </a:solidFill>
                <a:latin typeface="Arial"/>
                <a:cs typeface="Arial"/>
              </a:rPr>
              <a:t>vững </a:t>
            </a:r>
            <a:r>
              <a:rPr sz="1112" spc="19" dirty="0">
                <a:solidFill>
                  <a:srgbClr val="231F20"/>
                </a:solidFill>
                <a:latin typeface="Arial"/>
                <a:cs typeface="Arial"/>
              </a:rPr>
              <a:t>làm </a:t>
            </a:r>
            <a:r>
              <a:rPr sz="1112" spc="28" dirty="0">
                <a:solidFill>
                  <a:srgbClr val="231F20"/>
                </a:solidFill>
                <a:latin typeface="Arial"/>
                <a:cs typeface="Arial"/>
              </a:rPr>
              <a:t>cốt </a:t>
            </a:r>
            <a:r>
              <a:rPr sz="1112" spc="19" dirty="0">
                <a:solidFill>
                  <a:srgbClr val="231F20"/>
                </a:solidFill>
                <a:latin typeface="Arial"/>
                <a:cs typeface="Arial"/>
              </a:rPr>
              <a:t>lõi </a:t>
            </a:r>
            <a:r>
              <a:rPr sz="1112" spc="9" dirty="0">
                <a:solidFill>
                  <a:srgbClr val="231F20"/>
                </a:solidFill>
                <a:latin typeface="Arial"/>
                <a:cs typeface="Arial"/>
              </a:rPr>
              <a:t>trong  </a:t>
            </a:r>
            <a:r>
              <a:rPr sz="1112" spc="-4" dirty="0">
                <a:solidFill>
                  <a:srgbClr val="231F20"/>
                </a:solidFill>
                <a:latin typeface="Arial"/>
                <a:cs typeface="Arial"/>
              </a:rPr>
              <a:t>chiến </a:t>
            </a:r>
            <a:r>
              <a:rPr sz="1112" spc="-28" dirty="0">
                <a:solidFill>
                  <a:srgbClr val="231F20"/>
                </a:solidFill>
                <a:latin typeface="Arial"/>
                <a:cs typeface="Arial"/>
              </a:rPr>
              <a:t>lược </a:t>
            </a:r>
            <a:r>
              <a:rPr sz="1112" spc="4" dirty="0">
                <a:solidFill>
                  <a:srgbClr val="231F20"/>
                </a:solidFill>
                <a:latin typeface="Arial"/>
                <a:cs typeface="Arial"/>
              </a:rPr>
              <a:t>kinh </a:t>
            </a:r>
            <a:r>
              <a:rPr sz="1112" dirty="0">
                <a:solidFill>
                  <a:srgbClr val="231F20"/>
                </a:solidFill>
                <a:latin typeface="Arial"/>
                <a:cs typeface="Arial"/>
              </a:rPr>
              <a:t>doanh </a:t>
            </a:r>
            <a:r>
              <a:rPr sz="1112" spc="-4" dirty="0">
                <a:solidFill>
                  <a:srgbClr val="231F20"/>
                </a:solidFill>
                <a:latin typeface="Arial"/>
                <a:cs typeface="Arial"/>
              </a:rPr>
              <a:t>của </a:t>
            </a:r>
            <a:r>
              <a:rPr sz="1112" spc="4" dirty="0" err="1">
                <a:solidFill>
                  <a:srgbClr val="231F20"/>
                </a:solidFill>
                <a:latin typeface="Arial"/>
                <a:cs typeface="Arial"/>
              </a:rPr>
              <a:t>mình</a:t>
            </a:r>
            <a:r>
              <a:rPr sz="1112" spc="4" dirty="0">
                <a:solidFill>
                  <a:srgbClr val="231F20"/>
                </a:solidFill>
                <a:latin typeface="Arial"/>
                <a:cs typeface="Arial"/>
              </a:rPr>
              <a:t>. </a:t>
            </a:r>
            <a:r>
              <a:rPr sz="1112" spc="-46" dirty="0">
                <a:solidFill>
                  <a:srgbClr val="231F20"/>
                </a:solidFill>
                <a:latin typeface="Arial"/>
                <a:cs typeface="Arial"/>
              </a:rPr>
              <a:t>Với </a:t>
            </a:r>
            <a:r>
              <a:rPr sz="1112" spc="-9" dirty="0">
                <a:solidFill>
                  <a:srgbClr val="231F20"/>
                </a:solidFill>
                <a:latin typeface="Arial"/>
                <a:cs typeface="Arial"/>
              </a:rPr>
              <a:t>ba </a:t>
            </a:r>
            <a:r>
              <a:rPr sz="1112" spc="15" dirty="0">
                <a:solidFill>
                  <a:srgbClr val="231F20"/>
                </a:solidFill>
                <a:latin typeface="Arial"/>
                <a:cs typeface="Arial"/>
              </a:rPr>
              <a:t>trụ </a:t>
            </a:r>
            <a:r>
              <a:rPr sz="1112" spc="28" dirty="0">
                <a:solidFill>
                  <a:srgbClr val="231F20"/>
                </a:solidFill>
                <a:latin typeface="Arial"/>
                <a:cs typeface="Arial"/>
              </a:rPr>
              <a:t>cột </a:t>
            </a:r>
            <a:r>
              <a:rPr sz="1112" spc="4" dirty="0">
                <a:solidFill>
                  <a:srgbClr val="231F20"/>
                </a:solidFill>
                <a:latin typeface="Arial"/>
                <a:cs typeface="Arial"/>
              </a:rPr>
              <a:t>phát </a:t>
            </a:r>
            <a:r>
              <a:rPr sz="1112" dirty="0">
                <a:solidFill>
                  <a:srgbClr val="231F20"/>
                </a:solidFill>
                <a:latin typeface="Arial"/>
                <a:cs typeface="Arial"/>
              </a:rPr>
              <a:t>triển:  </a:t>
            </a:r>
            <a:r>
              <a:rPr sz="1112" spc="-9" dirty="0">
                <a:solidFill>
                  <a:srgbClr val="231F20"/>
                </a:solidFill>
                <a:latin typeface="Arial"/>
                <a:cs typeface="Arial"/>
              </a:rPr>
              <a:t>Kinh</a:t>
            </a:r>
            <a:r>
              <a:rPr sz="1112" spc="-32" dirty="0">
                <a:solidFill>
                  <a:srgbClr val="231F20"/>
                </a:solidFill>
                <a:latin typeface="Arial"/>
                <a:cs typeface="Arial"/>
              </a:rPr>
              <a:t> </a:t>
            </a:r>
            <a:r>
              <a:rPr sz="1112" spc="9" dirty="0">
                <a:solidFill>
                  <a:srgbClr val="231F20"/>
                </a:solidFill>
                <a:latin typeface="Arial"/>
                <a:cs typeface="Arial"/>
              </a:rPr>
              <a:t>tế</a:t>
            </a:r>
            <a:r>
              <a:rPr sz="1112" spc="-28" dirty="0">
                <a:solidFill>
                  <a:srgbClr val="231F20"/>
                </a:solidFill>
                <a:latin typeface="Arial"/>
                <a:cs typeface="Arial"/>
              </a:rPr>
              <a:t> </a:t>
            </a:r>
            <a:r>
              <a:rPr sz="1112" spc="-65" dirty="0">
                <a:solidFill>
                  <a:srgbClr val="231F20"/>
                </a:solidFill>
                <a:latin typeface="Arial"/>
                <a:cs typeface="Arial"/>
              </a:rPr>
              <a:t>-</a:t>
            </a:r>
            <a:r>
              <a:rPr sz="1112" spc="-28" dirty="0">
                <a:solidFill>
                  <a:srgbClr val="231F20"/>
                </a:solidFill>
                <a:latin typeface="Arial"/>
                <a:cs typeface="Arial"/>
              </a:rPr>
              <a:t> </a:t>
            </a:r>
            <a:r>
              <a:rPr sz="1112" spc="23" dirty="0">
                <a:solidFill>
                  <a:srgbClr val="231F20"/>
                </a:solidFill>
                <a:latin typeface="Arial"/>
                <a:cs typeface="Arial"/>
              </a:rPr>
              <a:t>Môi</a:t>
            </a:r>
            <a:r>
              <a:rPr sz="1112" spc="-28" dirty="0">
                <a:solidFill>
                  <a:srgbClr val="231F20"/>
                </a:solidFill>
                <a:latin typeface="Arial"/>
                <a:cs typeface="Arial"/>
              </a:rPr>
              <a:t> </a:t>
            </a:r>
            <a:r>
              <a:rPr sz="1112" spc="-19" dirty="0">
                <a:solidFill>
                  <a:srgbClr val="231F20"/>
                </a:solidFill>
                <a:latin typeface="Arial"/>
                <a:cs typeface="Arial"/>
              </a:rPr>
              <a:t>trường</a:t>
            </a:r>
            <a:r>
              <a:rPr sz="1112" spc="-32" dirty="0">
                <a:solidFill>
                  <a:srgbClr val="231F20"/>
                </a:solidFill>
                <a:latin typeface="Arial"/>
                <a:cs typeface="Arial"/>
              </a:rPr>
              <a:t> </a:t>
            </a:r>
            <a:r>
              <a:rPr sz="1112" spc="-65" dirty="0">
                <a:solidFill>
                  <a:srgbClr val="231F20"/>
                </a:solidFill>
                <a:latin typeface="Arial"/>
                <a:cs typeface="Arial"/>
              </a:rPr>
              <a:t>-</a:t>
            </a:r>
            <a:r>
              <a:rPr sz="1112" spc="-28" dirty="0">
                <a:solidFill>
                  <a:srgbClr val="231F20"/>
                </a:solidFill>
                <a:latin typeface="Arial"/>
                <a:cs typeface="Arial"/>
              </a:rPr>
              <a:t> </a:t>
            </a:r>
            <a:r>
              <a:rPr sz="1112" spc="-23" dirty="0">
                <a:solidFill>
                  <a:srgbClr val="231F20"/>
                </a:solidFill>
                <a:latin typeface="Arial"/>
                <a:cs typeface="Arial"/>
              </a:rPr>
              <a:t>Xã</a:t>
            </a:r>
            <a:r>
              <a:rPr sz="1112" spc="-28" dirty="0">
                <a:solidFill>
                  <a:srgbClr val="231F20"/>
                </a:solidFill>
                <a:latin typeface="Arial"/>
                <a:cs typeface="Arial"/>
              </a:rPr>
              <a:t> </a:t>
            </a:r>
            <a:r>
              <a:rPr sz="1112" spc="-19" dirty="0">
                <a:solidFill>
                  <a:srgbClr val="231F20"/>
                </a:solidFill>
                <a:latin typeface="Arial"/>
                <a:cs typeface="Arial"/>
              </a:rPr>
              <a:t>hội,</a:t>
            </a:r>
            <a:r>
              <a:rPr sz="1112" spc="-28" dirty="0">
                <a:solidFill>
                  <a:srgbClr val="231F20"/>
                </a:solidFill>
                <a:latin typeface="Arial"/>
                <a:cs typeface="Arial"/>
              </a:rPr>
              <a:t> </a:t>
            </a:r>
            <a:r>
              <a:rPr sz="1112" spc="-19" dirty="0">
                <a:solidFill>
                  <a:srgbClr val="231F20"/>
                </a:solidFill>
                <a:latin typeface="Arial"/>
                <a:cs typeface="Arial"/>
              </a:rPr>
              <a:t>Công</a:t>
            </a:r>
            <a:r>
              <a:rPr sz="1112" spc="-32" dirty="0">
                <a:solidFill>
                  <a:srgbClr val="231F20"/>
                </a:solidFill>
                <a:latin typeface="Arial"/>
                <a:cs typeface="Arial"/>
              </a:rPr>
              <a:t> </a:t>
            </a:r>
            <a:r>
              <a:rPr sz="1112" spc="9" dirty="0">
                <a:solidFill>
                  <a:srgbClr val="231F20"/>
                </a:solidFill>
                <a:latin typeface="Arial"/>
                <a:cs typeface="Arial"/>
              </a:rPr>
              <a:t>ty</a:t>
            </a:r>
            <a:r>
              <a:rPr sz="1112" spc="-28" dirty="0">
                <a:solidFill>
                  <a:srgbClr val="231F20"/>
                </a:solidFill>
                <a:latin typeface="Arial"/>
                <a:cs typeface="Arial"/>
              </a:rPr>
              <a:t> </a:t>
            </a:r>
            <a:r>
              <a:rPr sz="1112" spc="-4" dirty="0">
                <a:solidFill>
                  <a:srgbClr val="231F20"/>
                </a:solidFill>
                <a:latin typeface="Arial"/>
                <a:cs typeface="Arial"/>
              </a:rPr>
              <a:t>chúng</a:t>
            </a:r>
            <a:r>
              <a:rPr sz="1112" spc="-28" dirty="0">
                <a:solidFill>
                  <a:srgbClr val="231F20"/>
                </a:solidFill>
                <a:latin typeface="Arial"/>
                <a:cs typeface="Arial"/>
              </a:rPr>
              <a:t> </a:t>
            </a:r>
            <a:r>
              <a:rPr sz="1112" spc="23" dirty="0">
                <a:solidFill>
                  <a:srgbClr val="231F20"/>
                </a:solidFill>
                <a:latin typeface="Arial"/>
                <a:cs typeface="Arial"/>
              </a:rPr>
              <a:t>tôi</a:t>
            </a:r>
            <a:r>
              <a:rPr sz="1112" spc="-28" dirty="0">
                <a:solidFill>
                  <a:srgbClr val="231F20"/>
                </a:solidFill>
                <a:latin typeface="Arial"/>
                <a:cs typeface="Arial"/>
              </a:rPr>
              <a:t> </a:t>
            </a:r>
            <a:r>
              <a:rPr sz="1112" dirty="0">
                <a:solidFill>
                  <a:srgbClr val="231F20"/>
                </a:solidFill>
                <a:latin typeface="Arial"/>
                <a:cs typeface="Arial"/>
              </a:rPr>
              <a:t>đã</a:t>
            </a:r>
            <a:r>
              <a:rPr sz="1112" spc="-32" dirty="0">
                <a:solidFill>
                  <a:srgbClr val="231F20"/>
                </a:solidFill>
                <a:latin typeface="Arial"/>
                <a:cs typeface="Arial"/>
              </a:rPr>
              <a:t> </a:t>
            </a:r>
            <a:r>
              <a:rPr sz="1112" spc="19" dirty="0">
                <a:solidFill>
                  <a:srgbClr val="231F20"/>
                </a:solidFill>
                <a:latin typeface="Arial"/>
                <a:cs typeface="Arial"/>
              </a:rPr>
              <a:t>đạt</a:t>
            </a:r>
            <a:r>
              <a:rPr sz="1112" spc="-28" dirty="0">
                <a:solidFill>
                  <a:srgbClr val="231F20"/>
                </a:solidFill>
                <a:latin typeface="Arial"/>
                <a:cs typeface="Arial"/>
              </a:rPr>
              <a:t> được  </a:t>
            </a:r>
            <a:r>
              <a:rPr sz="1112" spc="19" dirty="0">
                <a:solidFill>
                  <a:srgbClr val="231F20"/>
                </a:solidFill>
                <a:latin typeface="Arial"/>
                <a:cs typeface="Arial"/>
              </a:rPr>
              <a:t>mục</a:t>
            </a:r>
            <a:r>
              <a:rPr sz="1112" spc="-97" dirty="0">
                <a:solidFill>
                  <a:srgbClr val="231F20"/>
                </a:solidFill>
                <a:latin typeface="Arial"/>
                <a:cs typeface="Arial"/>
              </a:rPr>
              <a:t> </a:t>
            </a:r>
            <a:r>
              <a:rPr sz="1112" spc="9" dirty="0">
                <a:solidFill>
                  <a:srgbClr val="231F20"/>
                </a:solidFill>
                <a:latin typeface="Arial"/>
                <a:cs typeface="Arial"/>
              </a:rPr>
              <a:t>tiêu</a:t>
            </a:r>
            <a:r>
              <a:rPr sz="1112" spc="-93" dirty="0">
                <a:solidFill>
                  <a:srgbClr val="231F20"/>
                </a:solidFill>
                <a:latin typeface="Arial"/>
                <a:cs typeface="Arial"/>
              </a:rPr>
              <a:t> </a:t>
            </a:r>
            <a:r>
              <a:rPr sz="1112" spc="4" dirty="0">
                <a:solidFill>
                  <a:srgbClr val="231F20"/>
                </a:solidFill>
                <a:latin typeface="Arial"/>
                <a:cs typeface="Arial"/>
              </a:rPr>
              <a:t>kinh</a:t>
            </a:r>
            <a:r>
              <a:rPr sz="1112" spc="-93" dirty="0">
                <a:solidFill>
                  <a:srgbClr val="231F20"/>
                </a:solidFill>
                <a:latin typeface="Arial"/>
                <a:cs typeface="Arial"/>
              </a:rPr>
              <a:t> </a:t>
            </a:r>
            <a:r>
              <a:rPr sz="1112" spc="-19" dirty="0">
                <a:solidFill>
                  <a:srgbClr val="231F20"/>
                </a:solidFill>
                <a:latin typeface="Arial"/>
                <a:cs typeface="Arial"/>
              </a:rPr>
              <a:t>doanh,</a:t>
            </a:r>
            <a:r>
              <a:rPr sz="1112" spc="-93" dirty="0">
                <a:solidFill>
                  <a:srgbClr val="231F20"/>
                </a:solidFill>
                <a:latin typeface="Arial"/>
                <a:cs typeface="Arial"/>
              </a:rPr>
              <a:t> </a:t>
            </a:r>
            <a:r>
              <a:rPr sz="1112" spc="-4" dirty="0">
                <a:solidFill>
                  <a:srgbClr val="231F20"/>
                </a:solidFill>
                <a:latin typeface="Arial"/>
                <a:cs typeface="Arial"/>
              </a:rPr>
              <a:t>bảo</a:t>
            </a:r>
            <a:r>
              <a:rPr sz="1112" spc="-97" dirty="0">
                <a:solidFill>
                  <a:srgbClr val="231F20"/>
                </a:solidFill>
                <a:latin typeface="Arial"/>
                <a:cs typeface="Arial"/>
              </a:rPr>
              <a:t> </a:t>
            </a:r>
            <a:r>
              <a:rPr sz="1112" spc="-32" dirty="0">
                <a:solidFill>
                  <a:srgbClr val="231F20"/>
                </a:solidFill>
                <a:latin typeface="Arial"/>
                <a:cs typeface="Arial"/>
              </a:rPr>
              <a:t>vệ</a:t>
            </a:r>
            <a:r>
              <a:rPr sz="1112" spc="-93" dirty="0">
                <a:solidFill>
                  <a:srgbClr val="231F20"/>
                </a:solidFill>
                <a:latin typeface="Arial"/>
                <a:cs typeface="Arial"/>
              </a:rPr>
              <a:t> </a:t>
            </a:r>
            <a:r>
              <a:rPr sz="1112" spc="-4" dirty="0">
                <a:solidFill>
                  <a:srgbClr val="231F20"/>
                </a:solidFill>
                <a:latin typeface="Arial"/>
                <a:cs typeface="Arial"/>
              </a:rPr>
              <a:t>danh</a:t>
            </a:r>
            <a:r>
              <a:rPr sz="1112" spc="-93" dirty="0">
                <a:solidFill>
                  <a:srgbClr val="231F20"/>
                </a:solidFill>
                <a:latin typeface="Arial"/>
                <a:cs typeface="Arial"/>
              </a:rPr>
              <a:t> </a:t>
            </a:r>
            <a:r>
              <a:rPr sz="1112" spc="9" dirty="0">
                <a:solidFill>
                  <a:srgbClr val="231F20"/>
                </a:solidFill>
                <a:latin typeface="Arial"/>
                <a:cs typeface="Arial"/>
              </a:rPr>
              <a:t>tiếng</a:t>
            </a:r>
            <a:r>
              <a:rPr sz="1112" spc="-93" dirty="0">
                <a:solidFill>
                  <a:srgbClr val="231F20"/>
                </a:solidFill>
                <a:latin typeface="Arial"/>
                <a:cs typeface="Arial"/>
              </a:rPr>
              <a:t> </a:t>
            </a:r>
            <a:r>
              <a:rPr sz="1112" spc="-23" dirty="0">
                <a:solidFill>
                  <a:srgbClr val="231F20"/>
                </a:solidFill>
                <a:latin typeface="Arial"/>
                <a:cs typeface="Arial"/>
              </a:rPr>
              <a:t>và</a:t>
            </a:r>
            <a:r>
              <a:rPr sz="1112" spc="-97" dirty="0">
                <a:solidFill>
                  <a:srgbClr val="231F20"/>
                </a:solidFill>
                <a:latin typeface="Arial"/>
                <a:cs typeface="Arial"/>
              </a:rPr>
              <a:t> </a:t>
            </a:r>
            <a:r>
              <a:rPr sz="1112" spc="-9" dirty="0">
                <a:solidFill>
                  <a:srgbClr val="231F20"/>
                </a:solidFill>
                <a:latin typeface="Arial"/>
                <a:cs typeface="Arial"/>
              </a:rPr>
              <a:t>duy</a:t>
            </a:r>
            <a:r>
              <a:rPr sz="1112" spc="-93" dirty="0">
                <a:solidFill>
                  <a:srgbClr val="231F20"/>
                </a:solidFill>
                <a:latin typeface="Arial"/>
                <a:cs typeface="Arial"/>
              </a:rPr>
              <a:t> </a:t>
            </a:r>
            <a:r>
              <a:rPr sz="1112" spc="19" dirty="0">
                <a:solidFill>
                  <a:srgbClr val="231F20"/>
                </a:solidFill>
                <a:latin typeface="Arial"/>
                <a:cs typeface="Arial"/>
              </a:rPr>
              <a:t>trì</a:t>
            </a:r>
            <a:r>
              <a:rPr sz="1112" spc="-93" dirty="0">
                <a:solidFill>
                  <a:srgbClr val="231F20"/>
                </a:solidFill>
                <a:latin typeface="Arial"/>
                <a:cs typeface="Arial"/>
              </a:rPr>
              <a:t> </a:t>
            </a:r>
            <a:r>
              <a:rPr sz="1112" spc="4" dirty="0">
                <a:solidFill>
                  <a:srgbClr val="231F20"/>
                </a:solidFill>
                <a:latin typeface="Arial"/>
                <a:cs typeface="Arial"/>
              </a:rPr>
              <a:t>thành</a:t>
            </a:r>
            <a:r>
              <a:rPr sz="1112" spc="-93" dirty="0">
                <a:solidFill>
                  <a:srgbClr val="231F20"/>
                </a:solidFill>
                <a:latin typeface="Arial"/>
                <a:cs typeface="Arial"/>
              </a:rPr>
              <a:t> </a:t>
            </a:r>
            <a:r>
              <a:rPr sz="1112" spc="4" dirty="0">
                <a:solidFill>
                  <a:srgbClr val="231F20"/>
                </a:solidFill>
                <a:latin typeface="Arial"/>
                <a:cs typeface="Arial"/>
              </a:rPr>
              <a:t>công  </a:t>
            </a:r>
            <a:r>
              <a:rPr sz="1112" spc="-15" dirty="0">
                <a:solidFill>
                  <a:srgbClr val="231F20"/>
                </a:solidFill>
                <a:latin typeface="Arial"/>
                <a:cs typeface="Arial"/>
              </a:rPr>
              <a:t>bền </a:t>
            </a:r>
            <a:r>
              <a:rPr sz="1112" spc="-23" dirty="0">
                <a:solidFill>
                  <a:srgbClr val="231F20"/>
                </a:solidFill>
                <a:latin typeface="Arial"/>
                <a:cs typeface="Arial"/>
              </a:rPr>
              <a:t>vững </a:t>
            </a:r>
            <a:r>
              <a:rPr sz="1112" dirty="0">
                <a:solidFill>
                  <a:srgbClr val="231F20"/>
                </a:solidFill>
                <a:latin typeface="Arial"/>
                <a:cs typeface="Arial"/>
              </a:rPr>
              <a:t>doanh</a:t>
            </a:r>
            <a:r>
              <a:rPr sz="1112" spc="-80" dirty="0">
                <a:solidFill>
                  <a:srgbClr val="231F20"/>
                </a:solidFill>
                <a:latin typeface="Arial"/>
                <a:cs typeface="Arial"/>
              </a:rPr>
              <a:t> </a:t>
            </a:r>
            <a:r>
              <a:rPr sz="1112" spc="-4" dirty="0">
                <a:solidFill>
                  <a:srgbClr val="231F20"/>
                </a:solidFill>
                <a:latin typeface="Arial"/>
                <a:cs typeface="Arial"/>
              </a:rPr>
              <a:t>nghiệp.</a:t>
            </a:r>
            <a:endParaRPr sz="1112" dirty="0">
              <a:latin typeface="Arial"/>
              <a:cs typeface="Arial"/>
            </a:endParaRPr>
          </a:p>
          <a:p>
            <a:pPr marL="11765" marR="5294">
              <a:lnSpc>
                <a:spcPct val="118100"/>
              </a:lnSpc>
            </a:pPr>
            <a:r>
              <a:rPr sz="1112" spc="-32" dirty="0">
                <a:solidFill>
                  <a:srgbClr val="231F20"/>
                </a:solidFill>
                <a:latin typeface="Arial"/>
                <a:cs typeface="Arial"/>
              </a:rPr>
              <a:t>Từng </a:t>
            </a:r>
            <a:r>
              <a:rPr sz="1112" spc="-37" dirty="0">
                <a:solidFill>
                  <a:srgbClr val="231F20"/>
                </a:solidFill>
                <a:latin typeface="Arial"/>
                <a:cs typeface="Arial"/>
              </a:rPr>
              <a:t>bước </a:t>
            </a:r>
            <a:r>
              <a:rPr sz="1112" spc="-23" dirty="0">
                <a:solidFill>
                  <a:srgbClr val="231F20"/>
                </a:solidFill>
                <a:latin typeface="Arial"/>
                <a:cs typeface="Arial"/>
              </a:rPr>
              <a:t>xây </a:t>
            </a:r>
            <a:r>
              <a:rPr sz="1112" spc="-15" dirty="0">
                <a:solidFill>
                  <a:srgbClr val="231F20"/>
                </a:solidFill>
                <a:latin typeface="Arial"/>
                <a:cs typeface="Arial"/>
              </a:rPr>
              <a:t>dựng </a:t>
            </a:r>
            <a:r>
              <a:rPr lang="en-US" sz="1100" b="1" dirty="0">
                <a:solidFill>
                  <a:schemeClr val="accent6"/>
                </a:solidFill>
                <a:latin typeface="Times New Roman" panose="02020603050405020304" pitchFamily="18" charset="0"/>
                <a:cs typeface="Times New Roman" panose="02020603050405020304" pitchFamily="18" charset="0"/>
              </a:rPr>
              <a:t>GLOBAL CASHEW LINKS</a:t>
            </a:r>
            <a:r>
              <a:rPr lang="en-US" sz="1100" b="1" spc="-80" dirty="0">
                <a:solidFill>
                  <a:schemeClr val="accent6"/>
                </a:solidFill>
                <a:latin typeface="Times New Roman" panose="02020603050405020304" pitchFamily="18" charset="0"/>
                <a:cs typeface="Times New Roman" panose="02020603050405020304" pitchFamily="18" charset="0"/>
              </a:rPr>
              <a:t> </a:t>
            </a:r>
            <a:r>
              <a:rPr sz="1112" spc="-19" dirty="0" smtClean="0">
                <a:solidFill>
                  <a:srgbClr val="231F20"/>
                </a:solidFill>
                <a:latin typeface="Arial"/>
                <a:cs typeface="Arial"/>
              </a:rPr>
              <a:t>trở </a:t>
            </a:r>
            <a:r>
              <a:rPr sz="1112" spc="4" dirty="0">
                <a:solidFill>
                  <a:srgbClr val="231F20"/>
                </a:solidFill>
                <a:latin typeface="Arial"/>
                <a:cs typeface="Arial"/>
              </a:rPr>
              <a:t>thành </a:t>
            </a:r>
            <a:r>
              <a:rPr sz="1112" spc="32" dirty="0">
                <a:solidFill>
                  <a:srgbClr val="231F20"/>
                </a:solidFill>
                <a:latin typeface="Arial"/>
                <a:cs typeface="Arial"/>
              </a:rPr>
              <a:t>một </a:t>
            </a:r>
            <a:r>
              <a:rPr sz="1112" spc="9" dirty="0" err="1">
                <a:solidFill>
                  <a:srgbClr val="231F20"/>
                </a:solidFill>
                <a:latin typeface="Arial"/>
                <a:cs typeface="Arial"/>
              </a:rPr>
              <a:t>trong</a:t>
            </a:r>
            <a:r>
              <a:rPr sz="1112" spc="9" dirty="0">
                <a:solidFill>
                  <a:srgbClr val="231F20"/>
                </a:solidFill>
                <a:latin typeface="Arial"/>
                <a:cs typeface="Arial"/>
              </a:rPr>
              <a:t> </a:t>
            </a:r>
            <a:r>
              <a:rPr sz="1112" spc="-15" dirty="0" err="1" smtClean="0">
                <a:solidFill>
                  <a:srgbClr val="231F20"/>
                </a:solidFill>
                <a:latin typeface="Arial"/>
                <a:cs typeface="Arial"/>
              </a:rPr>
              <a:t>những</a:t>
            </a:r>
            <a:r>
              <a:rPr sz="1112" spc="-15" dirty="0" smtClean="0">
                <a:solidFill>
                  <a:srgbClr val="231F20"/>
                </a:solidFill>
                <a:latin typeface="Arial"/>
                <a:cs typeface="Arial"/>
              </a:rPr>
              <a:t> </a:t>
            </a:r>
            <a:r>
              <a:rPr sz="1112" spc="-28" dirty="0">
                <a:solidFill>
                  <a:srgbClr val="231F20"/>
                </a:solidFill>
                <a:latin typeface="Arial"/>
                <a:cs typeface="Arial"/>
              </a:rPr>
              <a:t>đơn </a:t>
            </a:r>
            <a:r>
              <a:rPr sz="1112" dirty="0">
                <a:solidFill>
                  <a:srgbClr val="231F20"/>
                </a:solidFill>
                <a:latin typeface="Arial"/>
                <a:cs typeface="Arial"/>
              </a:rPr>
              <a:t>vị </a:t>
            </a:r>
            <a:r>
              <a:rPr sz="1112" spc="-9" dirty="0">
                <a:solidFill>
                  <a:srgbClr val="231F20"/>
                </a:solidFill>
                <a:latin typeface="Arial"/>
                <a:cs typeface="Arial"/>
              </a:rPr>
              <a:t>hàng </a:t>
            </a:r>
            <a:r>
              <a:rPr sz="1112" dirty="0">
                <a:solidFill>
                  <a:srgbClr val="231F20"/>
                </a:solidFill>
                <a:latin typeface="Arial"/>
                <a:cs typeface="Arial"/>
              </a:rPr>
              <a:t>đầu </a:t>
            </a:r>
            <a:r>
              <a:rPr sz="1112" spc="-32" dirty="0">
                <a:solidFill>
                  <a:srgbClr val="231F20"/>
                </a:solidFill>
                <a:latin typeface="Arial"/>
                <a:cs typeface="Arial"/>
              </a:rPr>
              <a:t>về </a:t>
            </a:r>
            <a:r>
              <a:rPr sz="1112" dirty="0">
                <a:solidFill>
                  <a:srgbClr val="231F20"/>
                </a:solidFill>
                <a:latin typeface="Arial"/>
                <a:cs typeface="Arial"/>
              </a:rPr>
              <a:t>cung </a:t>
            </a:r>
            <a:r>
              <a:rPr sz="1112" dirty="0" smtClean="0">
                <a:solidFill>
                  <a:srgbClr val="231F20"/>
                </a:solidFill>
                <a:latin typeface="Arial"/>
                <a:cs typeface="Arial"/>
              </a:rPr>
              <a:t>cấp</a:t>
            </a:r>
            <a:r>
              <a:rPr lang="vi-VN" sz="1112" dirty="0" smtClean="0">
                <a:solidFill>
                  <a:srgbClr val="231F20"/>
                </a:solidFill>
                <a:latin typeface="Arial"/>
                <a:cs typeface="Arial"/>
              </a:rPr>
              <a:t> </a:t>
            </a:r>
            <a:r>
              <a:rPr sz="1112" dirty="0" smtClean="0">
                <a:solidFill>
                  <a:srgbClr val="231F20"/>
                </a:solidFill>
                <a:latin typeface="Arial"/>
                <a:cs typeface="Arial"/>
              </a:rPr>
              <a:t>thực </a:t>
            </a:r>
            <a:r>
              <a:rPr sz="1112" spc="4" dirty="0">
                <a:solidFill>
                  <a:srgbClr val="231F20"/>
                </a:solidFill>
                <a:latin typeface="Arial"/>
                <a:cs typeface="Arial"/>
              </a:rPr>
              <a:t>phẩm </a:t>
            </a:r>
            <a:r>
              <a:rPr lang="vi-VN" sz="1112" spc="-19" dirty="0" smtClean="0">
                <a:solidFill>
                  <a:srgbClr val="231F20"/>
                </a:solidFill>
                <a:latin typeface="Arial"/>
                <a:cs typeface="Arial"/>
              </a:rPr>
              <a:t>nông sản</a:t>
            </a:r>
            <a:r>
              <a:rPr sz="1112" spc="-19" dirty="0" smtClean="0">
                <a:solidFill>
                  <a:srgbClr val="231F20"/>
                </a:solidFill>
                <a:latin typeface="Arial"/>
                <a:cs typeface="Arial"/>
              </a:rPr>
              <a:t>, </a:t>
            </a:r>
            <a:r>
              <a:rPr sz="1112" spc="-23" dirty="0">
                <a:solidFill>
                  <a:srgbClr val="231F20"/>
                </a:solidFill>
                <a:latin typeface="Arial"/>
                <a:cs typeface="Arial"/>
              </a:rPr>
              <a:t>vững  </a:t>
            </a:r>
            <a:r>
              <a:rPr sz="1112" dirty="0">
                <a:solidFill>
                  <a:srgbClr val="231F20"/>
                </a:solidFill>
                <a:latin typeface="Arial"/>
                <a:cs typeface="Arial"/>
              </a:rPr>
              <a:t>mạnh </a:t>
            </a:r>
            <a:r>
              <a:rPr sz="1112" spc="-32" dirty="0">
                <a:solidFill>
                  <a:srgbClr val="231F20"/>
                </a:solidFill>
                <a:latin typeface="Arial"/>
                <a:cs typeface="Arial"/>
              </a:rPr>
              <a:t>về </a:t>
            </a:r>
            <a:r>
              <a:rPr sz="1112" spc="28" dirty="0">
                <a:solidFill>
                  <a:srgbClr val="231F20"/>
                </a:solidFill>
                <a:latin typeface="Arial"/>
                <a:cs typeface="Arial"/>
              </a:rPr>
              <a:t>tổ </a:t>
            </a:r>
            <a:r>
              <a:rPr sz="1112" spc="-9" dirty="0">
                <a:solidFill>
                  <a:srgbClr val="231F20"/>
                </a:solidFill>
                <a:latin typeface="Arial"/>
                <a:cs typeface="Arial"/>
              </a:rPr>
              <a:t>chức </a:t>
            </a:r>
            <a:r>
              <a:rPr sz="1112" spc="-23" dirty="0">
                <a:solidFill>
                  <a:srgbClr val="231F20"/>
                </a:solidFill>
                <a:latin typeface="Arial"/>
                <a:cs typeface="Arial"/>
              </a:rPr>
              <a:t>và </a:t>
            </a:r>
            <a:r>
              <a:rPr sz="1112" spc="-28" dirty="0">
                <a:solidFill>
                  <a:srgbClr val="231F20"/>
                </a:solidFill>
                <a:latin typeface="Arial"/>
                <a:cs typeface="Arial"/>
              </a:rPr>
              <a:t>lớn </a:t>
            </a:r>
            <a:r>
              <a:rPr sz="1112" dirty="0" smtClean="0">
                <a:solidFill>
                  <a:srgbClr val="231F20"/>
                </a:solidFill>
                <a:latin typeface="Arial"/>
                <a:cs typeface="Arial"/>
              </a:rPr>
              <a:t>mạnh</a:t>
            </a:r>
            <a:r>
              <a:rPr lang="vi-VN" sz="1112" dirty="0" smtClean="0">
                <a:solidFill>
                  <a:srgbClr val="231F20"/>
                </a:solidFill>
                <a:latin typeface="Arial"/>
                <a:cs typeface="Arial"/>
              </a:rPr>
              <a:t> </a:t>
            </a:r>
            <a:r>
              <a:rPr sz="1112" spc="-212" dirty="0" smtClean="0">
                <a:solidFill>
                  <a:srgbClr val="231F20"/>
                </a:solidFill>
                <a:latin typeface="Arial"/>
                <a:cs typeface="Arial"/>
              </a:rPr>
              <a:t> </a:t>
            </a:r>
            <a:r>
              <a:rPr sz="1112" spc="-32" dirty="0">
                <a:solidFill>
                  <a:srgbClr val="231F20"/>
                </a:solidFill>
                <a:latin typeface="Arial"/>
                <a:cs typeface="Arial"/>
              </a:rPr>
              <a:t>về </a:t>
            </a:r>
            <a:r>
              <a:rPr sz="1112" spc="-19" dirty="0">
                <a:solidFill>
                  <a:srgbClr val="231F20"/>
                </a:solidFill>
                <a:latin typeface="Arial"/>
                <a:cs typeface="Arial"/>
              </a:rPr>
              <a:t>thương </a:t>
            </a:r>
            <a:r>
              <a:rPr sz="1112" spc="-9" dirty="0">
                <a:solidFill>
                  <a:srgbClr val="231F20"/>
                </a:solidFill>
                <a:latin typeface="Arial"/>
                <a:cs typeface="Arial"/>
              </a:rPr>
              <a:t>hiệu.</a:t>
            </a:r>
            <a:endParaRPr sz="1112" dirty="0">
              <a:latin typeface="Arial"/>
              <a:cs typeface="Arial"/>
            </a:endParaRPr>
          </a:p>
        </p:txBody>
      </p:sp>
      <p:sp>
        <p:nvSpPr>
          <p:cNvPr id="3" name="object 3"/>
          <p:cNvSpPr txBox="1"/>
          <p:nvPr/>
        </p:nvSpPr>
        <p:spPr>
          <a:xfrm>
            <a:off x="750922" y="4054106"/>
            <a:ext cx="2608855" cy="1627304"/>
          </a:xfrm>
          <a:prstGeom prst="rect">
            <a:avLst/>
          </a:prstGeom>
        </p:spPr>
        <p:txBody>
          <a:bodyPr vert="horz" wrap="square" lIns="0" tIns="42354" rIns="0" bIns="0" rtlCol="0">
            <a:spAutoFit/>
          </a:bodyPr>
          <a:lstStyle/>
          <a:p>
            <a:pPr marL="11765" algn="just">
              <a:spcBef>
                <a:spcPts val="334"/>
              </a:spcBef>
            </a:pPr>
            <a:r>
              <a:rPr sz="1112" u="sng" spc="-28" dirty="0" err="1">
                <a:solidFill>
                  <a:srgbClr val="D82927"/>
                </a:solidFill>
                <a:uFill>
                  <a:solidFill>
                    <a:srgbClr val="D82927"/>
                  </a:solidFill>
                </a:uFill>
                <a:latin typeface="Arial"/>
                <a:cs typeface="Arial"/>
              </a:rPr>
              <a:t>Lấy</a:t>
            </a:r>
            <a:r>
              <a:rPr sz="1112" u="sng" spc="-28" dirty="0">
                <a:solidFill>
                  <a:srgbClr val="D82927"/>
                </a:solidFill>
                <a:uFill>
                  <a:solidFill>
                    <a:srgbClr val="D82927"/>
                  </a:solidFill>
                </a:uFill>
                <a:latin typeface="Arial"/>
                <a:cs typeface="Arial"/>
              </a:rPr>
              <a:t> </a:t>
            </a:r>
            <a:r>
              <a:rPr sz="1112" u="sng" dirty="0" err="1">
                <a:solidFill>
                  <a:srgbClr val="D82927"/>
                </a:solidFill>
                <a:uFill>
                  <a:solidFill>
                    <a:srgbClr val="D82927"/>
                  </a:solidFill>
                </a:uFill>
                <a:latin typeface="Arial"/>
                <a:cs typeface="Arial"/>
              </a:rPr>
              <a:t>khách</a:t>
            </a:r>
            <a:r>
              <a:rPr sz="1112" u="sng" dirty="0">
                <a:solidFill>
                  <a:srgbClr val="D82927"/>
                </a:solidFill>
                <a:uFill>
                  <a:solidFill>
                    <a:srgbClr val="D82927"/>
                  </a:solidFill>
                </a:uFill>
                <a:latin typeface="Arial"/>
                <a:cs typeface="Arial"/>
              </a:rPr>
              <a:t> </a:t>
            </a:r>
            <a:r>
              <a:rPr sz="1112" u="sng" spc="-9" dirty="0" err="1">
                <a:solidFill>
                  <a:srgbClr val="D82927"/>
                </a:solidFill>
                <a:uFill>
                  <a:solidFill>
                    <a:srgbClr val="D82927"/>
                  </a:solidFill>
                </a:uFill>
                <a:latin typeface="Arial"/>
                <a:cs typeface="Arial"/>
              </a:rPr>
              <a:t>hàng</a:t>
            </a:r>
            <a:r>
              <a:rPr sz="1112" u="sng" spc="-9" dirty="0">
                <a:solidFill>
                  <a:srgbClr val="D82927"/>
                </a:solidFill>
                <a:uFill>
                  <a:solidFill>
                    <a:srgbClr val="D82927"/>
                  </a:solidFill>
                </a:uFill>
                <a:latin typeface="Arial"/>
                <a:cs typeface="Arial"/>
              </a:rPr>
              <a:t> </a:t>
            </a:r>
            <a:r>
              <a:rPr sz="1112" u="sng" spc="19" dirty="0" err="1">
                <a:solidFill>
                  <a:srgbClr val="D82927"/>
                </a:solidFill>
                <a:uFill>
                  <a:solidFill>
                    <a:srgbClr val="D82927"/>
                  </a:solidFill>
                </a:uFill>
                <a:latin typeface="Arial"/>
                <a:cs typeface="Arial"/>
              </a:rPr>
              <a:t>làm</a:t>
            </a:r>
            <a:r>
              <a:rPr sz="1112" u="sng" spc="19" dirty="0">
                <a:solidFill>
                  <a:srgbClr val="D82927"/>
                </a:solidFill>
                <a:uFill>
                  <a:solidFill>
                    <a:srgbClr val="D82927"/>
                  </a:solidFill>
                </a:uFill>
                <a:latin typeface="Arial"/>
                <a:cs typeface="Arial"/>
              </a:rPr>
              <a:t> </a:t>
            </a:r>
            <a:r>
              <a:rPr sz="1112" u="sng" spc="9" dirty="0" err="1">
                <a:solidFill>
                  <a:srgbClr val="D82927"/>
                </a:solidFill>
                <a:uFill>
                  <a:solidFill>
                    <a:srgbClr val="D82927"/>
                  </a:solidFill>
                </a:uFill>
                <a:latin typeface="Arial"/>
                <a:cs typeface="Arial"/>
              </a:rPr>
              <a:t>trọng</a:t>
            </a:r>
            <a:r>
              <a:rPr sz="1112" u="sng" spc="-172" dirty="0">
                <a:solidFill>
                  <a:srgbClr val="D82927"/>
                </a:solidFill>
                <a:uFill>
                  <a:solidFill>
                    <a:srgbClr val="D82927"/>
                  </a:solidFill>
                </a:uFill>
                <a:latin typeface="Arial"/>
                <a:cs typeface="Arial"/>
              </a:rPr>
              <a:t> </a:t>
            </a:r>
            <a:r>
              <a:rPr sz="1112" u="sng" spc="9" dirty="0" err="1">
                <a:solidFill>
                  <a:srgbClr val="D82927"/>
                </a:solidFill>
                <a:uFill>
                  <a:solidFill>
                    <a:srgbClr val="D82927"/>
                  </a:solidFill>
                </a:uFill>
                <a:latin typeface="Arial"/>
                <a:cs typeface="Arial"/>
              </a:rPr>
              <a:t>tâm</a:t>
            </a:r>
            <a:r>
              <a:rPr sz="1112" u="sng" spc="9" dirty="0">
                <a:solidFill>
                  <a:srgbClr val="D82927"/>
                </a:solidFill>
                <a:uFill>
                  <a:solidFill>
                    <a:srgbClr val="D82927"/>
                  </a:solidFill>
                </a:uFill>
                <a:latin typeface="Arial"/>
                <a:cs typeface="Arial"/>
              </a:rPr>
              <a:t>:</a:t>
            </a:r>
            <a:endParaRPr sz="1112" dirty="0">
              <a:latin typeface="Arial"/>
              <a:cs typeface="Arial"/>
            </a:endParaRPr>
          </a:p>
          <a:p>
            <a:pPr marL="11765" marR="4706">
              <a:lnSpc>
                <a:spcPct val="118100"/>
              </a:lnSpc>
            </a:pPr>
            <a:r>
              <a:rPr lang="en-US" sz="1100" b="1" dirty="0">
                <a:solidFill>
                  <a:schemeClr val="accent6"/>
                </a:solidFill>
                <a:latin typeface="Times New Roman" panose="02020603050405020304" pitchFamily="18" charset="0"/>
                <a:cs typeface="Times New Roman" panose="02020603050405020304" pitchFamily="18" charset="0"/>
              </a:rPr>
              <a:t>GLOBAL CASHEW LINKS</a:t>
            </a:r>
            <a:r>
              <a:rPr lang="en-US" sz="1100" b="1" spc="-80" dirty="0">
                <a:solidFill>
                  <a:schemeClr val="accent6"/>
                </a:solidFill>
                <a:latin typeface="Times New Roman" panose="02020603050405020304" pitchFamily="18" charset="0"/>
                <a:cs typeface="Times New Roman" panose="02020603050405020304" pitchFamily="18" charset="0"/>
              </a:rPr>
              <a:t> </a:t>
            </a:r>
            <a:r>
              <a:rPr sz="1112" spc="15" dirty="0" smtClean="0">
                <a:solidFill>
                  <a:srgbClr val="231F20"/>
                </a:solidFill>
                <a:latin typeface="Arial"/>
                <a:cs typeface="Arial"/>
              </a:rPr>
              <a:t>cam </a:t>
            </a:r>
            <a:r>
              <a:rPr sz="1112" spc="4" dirty="0" err="1">
                <a:solidFill>
                  <a:srgbClr val="231F20"/>
                </a:solidFill>
                <a:latin typeface="Arial"/>
                <a:cs typeface="Arial"/>
              </a:rPr>
              <a:t>kết</a:t>
            </a:r>
            <a:r>
              <a:rPr sz="1112" spc="4" dirty="0">
                <a:solidFill>
                  <a:srgbClr val="231F20"/>
                </a:solidFill>
                <a:latin typeface="Arial"/>
                <a:cs typeface="Arial"/>
              </a:rPr>
              <a:t> </a:t>
            </a:r>
            <a:r>
              <a:rPr sz="1112" spc="-9" dirty="0" err="1">
                <a:solidFill>
                  <a:srgbClr val="231F20"/>
                </a:solidFill>
                <a:latin typeface="Arial"/>
                <a:cs typeface="Arial"/>
              </a:rPr>
              <a:t>phấn</a:t>
            </a:r>
            <a:r>
              <a:rPr sz="1112" spc="-9" dirty="0">
                <a:solidFill>
                  <a:srgbClr val="231F20"/>
                </a:solidFill>
                <a:latin typeface="Arial"/>
                <a:cs typeface="Arial"/>
              </a:rPr>
              <a:t> </a:t>
            </a:r>
            <a:r>
              <a:rPr sz="1112" dirty="0" err="1">
                <a:solidFill>
                  <a:srgbClr val="231F20"/>
                </a:solidFill>
                <a:latin typeface="Arial"/>
                <a:cs typeface="Arial"/>
              </a:rPr>
              <a:t>đấu</a:t>
            </a:r>
            <a:r>
              <a:rPr sz="1112" dirty="0">
                <a:solidFill>
                  <a:srgbClr val="231F20"/>
                </a:solidFill>
                <a:latin typeface="Arial"/>
                <a:cs typeface="Arial"/>
              </a:rPr>
              <a:t> </a:t>
            </a:r>
            <a:r>
              <a:rPr sz="1112" spc="4" dirty="0" err="1">
                <a:solidFill>
                  <a:srgbClr val="231F20"/>
                </a:solidFill>
                <a:latin typeface="Arial"/>
                <a:cs typeface="Arial"/>
              </a:rPr>
              <a:t>nhằm</a:t>
            </a:r>
            <a:r>
              <a:rPr sz="1112" spc="4" dirty="0">
                <a:solidFill>
                  <a:srgbClr val="231F20"/>
                </a:solidFill>
                <a:latin typeface="Arial"/>
                <a:cs typeface="Arial"/>
              </a:rPr>
              <a:t>  </a:t>
            </a:r>
            <a:r>
              <a:rPr sz="1112" spc="9" dirty="0" err="1">
                <a:solidFill>
                  <a:srgbClr val="231F20"/>
                </a:solidFill>
                <a:latin typeface="Arial"/>
                <a:cs typeface="Arial"/>
              </a:rPr>
              <a:t>thỏa</a:t>
            </a:r>
            <a:r>
              <a:rPr sz="1112" spc="9" dirty="0">
                <a:solidFill>
                  <a:srgbClr val="231F20"/>
                </a:solidFill>
                <a:latin typeface="Arial"/>
                <a:cs typeface="Arial"/>
              </a:rPr>
              <a:t> </a:t>
            </a:r>
            <a:r>
              <a:rPr sz="1112" spc="4" dirty="0" err="1">
                <a:solidFill>
                  <a:srgbClr val="231F20"/>
                </a:solidFill>
                <a:latin typeface="Arial"/>
                <a:cs typeface="Arial"/>
              </a:rPr>
              <a:t>mãn</a:t>
            </a:r>
            <a:r>
              <a:rPr sz="1112" spc="4" dirty="0">
                <a:solidFill>
                  <a:srgbClr val="231F20"/>
                </a:solidFill>
                <a:latin typeface="Arial"/>
                <a:cs typeface="Arial"/>
              </a:rPr>
              <a:t> </a:t>
            </a:r>
            <a:r>
              <a:rPr sz="1112" spc="23" dirty="0" err="1">
                <a:solidFill>
                  <a:srgbClr val="231F20"/>
                </a:solidFill>
                <a:latin typeface="Arial"/>
                <a:cs typeface="Arial"/>
              </a:rPr>
              <a:t>tối</a:t>
            </a:r>
            <a:r>
              <a:rPr sz="1112" spc="23" dirty="0">
                <a:solidFill>
                  <a:srgbClr val="231F20"/>
                </a:solidFill>
                <a:latin typeface="Arial"/>
                <a:cs typeface="Arial"/>
              </a:rPr>
              <a:t> </a:t>
            </a:r>
            <a:r>
              <a:rPr sz="1112" spc="4" dirty="0" err="1">
                <a:solidFill>
                  <a:srgbClr val="231F20"/>
                </a:solidFill>
                <a:latin typeface="Arial"/>
                <a:cs typeface="Arial"/>
              </a:rPr>
              <a:t>đa</a:t>
            </a:r>
            <a:r>
              <a:rPr sz="1112" spc="4" dirty="0">
                <a:solidFill>
                  <a:srgbClr val="231F20"/>
                </a:solidFill>
                <a:latin typeface="Arial"/>
                <a:cs typeface="Arial"/>
              </a:rPr>
              <a:t> </a:t>
            </a:r>
            <a:r>
              <a:rPr sz="1112" spc="-9" dirty="0" err="1">
                <a:solidFill>
                  <a:srgbClr val="231F20"/>
                </a:solidFill>
                <a:latin typeface="Arial"/>
                <a:cs typeface="Arial"/>
              </a:rPr>
              <a:t>nhu</a:t>
            </a:r>
            <a:r>
              <a:rPr sz="1112" spc="-9" dirty="0">
                <a:solidFill>
                  <a:srgbClr val="231F20"/>
                </a:solidFill>
                <a:latin typeface="Arial"/>
                <a:cs typeface="Arial"/>
              </a:rPr>
              <a:t> </a:t>
            </a:r>
            <a:r>
              <a:rPr sz="1112" spc="-4" dirty="0" err="1">
                <a:solidFill>
                  <a:srgbClr val="231F20"/>
                </a:solidFill>
                <a:latin typeface="Arial"/>
                <a:cs typeface="Arial"/>
              </a:rPr>
              <a:t>cầu</a:t>
            </a:r>
            <a:r>
              <a:rPr sz="1112" spc="-4" dirty="0">
                <a:solidFill>
                  <a:srgbClr val="231F20"/>
                </a:solidFill>
                <a:latin typeface="Arial"/>
                <a:cs typeface="Arial"/>
              </a:rPr>
              <a:t> </a:t>
            </a:r>
            <a:r>
              <a:rPr sz="1112" dirty="0" err="1">
                <a:solidFill>
                  <a:srgbClr val="231F20"/>
                </a:solidFill>
                <a:latin typeface="Arial"/>
                <a:cs typeface="Arial"/>
              </a:rPr>
              <a:t>khách</a:t>
            </a:r>
            <a:r>
              <a:rPr sz="1112" dirty="0">
                <a:solidFill>
                  <a:srgbClr val="231F20"/>
                </a:solidFill>
                <a:latin typeface="Arial"/>
                <a:cs typeface="Arial"/>
              </a:rPr>
              <a:t> </a:t>
            </a:r>
            <a:r>
              <a:rPr sz="1112" spc="-9" dirty="0" err="1" smtClean="0">
                <a:solidFill>
                  <a:srgbClr val="231F20"/>
                </a:solidFill>
                <a:latin typeface="Arial"/>
                <a:cs typeface="Arial"/>
              </a:rPr>
              <a:t>hàng</a:t>
            </a:r>
            <a:r>
              <a:rPr lang="en-US" sz="1112" spc="-9" dirty="0">
                <a:solidFill>
                  <a:srgbClr val="231F20"/>
                </a:solidFill>
                <a:latin typeface="Arial"/>
                <a:cs typeface="Arial"/>
              </a:rPr>
              <a:t>.</a:t>
            </a:r>
            <a:r>
              <a:rPr sz="1112" spc="-9" dirty="0" smtClean="0">
                <a:solidFill>
                  <a:srgbClr val="231F20"/>
                </a:solidFill>
                <a:latin typeface="Arial"/>
                <a:cs typeface="Arial"/>
              </a:rPr>
              <a:t> </a:t>
            </a:r>
            <a:r>
              <a:rPr sz="1112" spc="-19" dirty="0" err="1">
                <a:solidFill>
                  <a:srgbClr val="231F20"/>
                </a:solidFill>
                <a:latin typeface="Arial"/>
                <a:cs typeface="Arial"/>
              </a:rPr>
              <a:t>Chúng</a:t>
            </a:r>
            <a:r>
              <a:rPr sz="1112" spc="-19" dirty="0">
                <a:solidFill>
                  <a:srgbClr val="231F20"/>
                </a:solidFill>
                <a:latin typeface="Arial"/>
                <a:cs typeface="Arial"/>
              </a:rPr>
              <a:t> </a:t>
            </a:r>
            <a:r>
              <a:rPr sz="1112" spc="23" dirty="0" err="1">
                <a:solidFill>
                  <a:srgbClr val="231F20"/>
                </a:solidFill>
                <a:latin typeface="Arial"/>
                <a:cs typeface="Arial"/>
              </a:rPr>
              <a:t>tôi</a:t>
            </a:r>
            <a:r>
              <a:rPr sz="1112" spc="23" dirty="0">
                <a:solidFill>
                  <a:srgbClr val="231F20"/>
                </a:solidFill>
                <a:latin typeface="Arial"/>
                <a:cs typeface="Arial"/>
              </a:rPr>
              <a:t> </a:t>
            </a:r>
            <a:r>
              <a:rPr sz="1112" spc="-15" dirty="0" err="1">
                <a:solidFill>
                  <a:srgbClr val="231F20"/>
                </a:solidFill>
                <a:latin typeface="Arial"/>
                <a:cs typeface="Arial"/>
              </a:rPr>
              <a:t>lấy</a:t>
            </a:r>
            <a:r>
              <a:rPr sz="1112" spc="-15" dirty="0">
                <a:solidFill>
                  <a:srgbClr val="231F20"/>
                </a:solidFill>
                <a:latin typeface="Arial"/>
                <a:cs typeface="Arial"/>
              </a:rPr>
              <a:t> </a:t>
            </a:r>
            <a:r>
              <a:rPr sz="1112" spc="19" dirty="0" err="1">
                <a:solidFill>
                  <a:srgbClr val="231F20"/>
                </a:solidFill>
                <a:latin typeface="Arial"/>
                <a:cs typeface="Arial"/>
              </a:rPr>
              <a:t>tín</a:t>
            </a:r>
            <a:r>
              <a:rPr sz="1112" spc="19" dirty="0">
                <a:solidFill>
                  <a:srgbClr val="231F20"/>
                </a:solidFill>
                <a:latin typeface="Arial"/>
                <a:cs typeface="Arial"/>
              </a:rPr>
              <a:t> </a:t>
            </a:r>
            <a:r>
              <a:rPr sz="1112" spc="4" dirty="0" err="1">
                <a:solidFill>
                  <a:srgbClr val="231F20"/>
                </a:solidFill>
                <a:latin typeface="Arial"/>
                <a:cs typeface="Arial"/>
              </a:rPr>
              <a:t>nhiệm</a:t>
            </a:r>
            <a:r>
              <a:rPr sz="1112" spc="4" dirty="0">
                <a:solidFill>
                  <a:srgbClr val="231F20"/>
                </a:solidFill>
                <a:latin typeface="Arial"/>
                <a:cs typeface="Arial"/>
              </a:rPr>
              <a:t> </a:t>
            </a:r>
            <a:r>
              <a:rPr sz="1112" spc="-4" dirty="0" err="1">
                <a:solidFill>
                  <a:srgbClr val="231F20"/>
                </a:solidFill>
                <a:latin typeface="Arial"/>
                <a:cs typeface="Arial"/>
              </a:rPr>
              <a:t>của</a:t>
            </a:r>
            <a:r>
              <a:rPr sz="1112" spc="-4" dirty="0">
                <a:solidFill>
                  <a:srgbClr val="231F20"/>
                </a:solidFill>
                <a:latin typeface="Arial"/>
                <a:cs typeface="Arial"/>
              </a:rPr>
              <a:t> </a:t>
            </a:r>
            <a:r>
              <a:rPr sz="1112" dirty="0" err="1">
                <a:solidFill>
                  <a:srgbClr val="231F20"/>
                </a:solidFill>
                <a:latin typeface="Arial"/>
                <a:cs typeface="Arial"/>
              </a:rPr>
              <a:t>khách</a:t>
            </a:r>
            <a:r>
              <a:rPr sz="1112" dirty="0">
                <a:solidFill>
                  <a:srgbClr val="231F20"/>
                </a:solidFill>
                <a:latin typeface="Arial"/>
                <a:cs typeface="Arial"/>
              </a:rPr>
              <a:t> </a:t>
            </a:r>
            <a:r>
              <a:rPr sz="1112" spc="-9" dirty="0" err="1">
                <a:solidFill>
                  <a:srgbClr val="231F20"/>
                </a:solidFill>
                <a:latin typeface="Arial"/>
                <a:cs typeface="Arial"/>
              </a:rPr>
              <a:t>hàng</a:t>
            </a:r>
            <a:r>
              <a:rPr sz="1112" spc="-9" dirty="0">
                <a:solidFill>
                  <a:srgbClr val="231F20"/>
                </a:solidFill>
                <a:latin typeface="Arial"/>
                <a:cs typeface="Arial"/>
              </a:rPr>
              <a:t>  </a:t>
            </a:r>
            <a:r>
              <a:rPr sz="1112" spc="19" dirty="0" err="1">
                <a:solidFill>
                  <a:srgbClr val="231F20"/>
                </a:solidFill>
                <a:latin typeface="Arial"/>
                <a:cs typeface="Arial"/>
              </a:rPr>
              <a:t>làm</a:t>
            </a:r>
            <a:r>
              <a:rPr sz="1112" spc="19" dirty="0">
                <a:solidFill>
                  <a:srgbClr val="231F20"/>
                </a:solidFill>
                <a:latin typeface="Arial"/>
                <a:cs typeface="Arial"/>
              </a:rPr>
              <a:t> </a:t>
            </a:r>
            <a:r>
              <a:rPr sz="1112" spc="19" dirty="0" err="1">
                <a:solidFill>
                  <a:srgbClr val="231F20"/>
                </a:solidFill>
                <a:latin typeface="Arial"/>
                <a:cs typeface="Arial"/>
              </a:rPr>
              <a:t>mục</a:t>
            </a:r>
            <a:r>
              <a:rPr sz="1112" spc="19" dirty="0">
                <a:solidFill>
                  <a:srgbClr val="231F20"/>
                </a:solidFill>
                <a:latin typeface="Arial"/>
                <a:cs typeface="Arial"/>
              </a:rPr>
              <a:t> </a:t>
            </a:r>
            <a:r>
              <a:rPr sz="1112" spc="9" dirty="0" err="1">
                <a:solidFill>
                  <a:srgbClr val="231F20"/>
                </a:solidFill>
                <a:latin typeface="Arial"/>
                <a:cs typeface="Arial"/>
              </a:rPr>
              <a:t>đích</a:t>
            </a:r>
            <a:r>
              <a:rPr sz="1112" spc="9" dirty="0">
                <a:solidFill>
                  <a:srgbClr val="231F20"/>
                </a:solidFill>
                <a:latin typeface="Arial"/>
                <a:cs typeface="Arial"/>
              </a:rPr>
              <a:t> </a:t>
            </a:r>
            <a:r>
              <a:rPr sz="1112" spc="-4" dirty="0" err="1">
                <a:solidFill>
                  <a:srgbClr val="231F20"/>
                </a:solidFill>
                <a:latin typeface="Arial"/>
                <a:cs typeface="Arial"/>
              </a:rPr>
              <a:t>để</a:t>
            </a:r>
            <a:r>
              <a:rPr sz="1112" spc="-4" dirty="0">
                <a:solidFill>
                  <a:srgbClr val="231F20"/>
                </a:solidFill>
                <a:latin typeface="Arial"/>
                <a:cs typeface="Arial"/>
              </a:rPr>
              <a:t> </a:t>
            </a:r>
            <a:r>
              <a:rPr sz="1112" spc="9" dirty="0" err="1">
                <a:solidFill>
                  <a:srgbClr val="231F20"/>
                </a:solidFill>
                <a:latin typeface="Arial"/>
                <a:cs typeface="Arial"/>
              </a:rPr>
              <a:t>hoạt</a:t>
            </a:r>
            <a:r>
              <a:rPr sz="1112" spc="-227" dirty="0">
                <a:solidFill>
                  <a:srgbClr val="231F20"/>
                </a:solidFill>
                <a:latin typeface="Arial"/>
                <a:cs typeface="Arial"/>
              </a:rPr>
              <a:t> </a:t>
            </a:r>
            <a:r>
              <a:rPr sz="1112" spc="4" dirty="0" err="1">
                <a:solidFill>
                  <a:srgbClr val="231F20"/>
                </a:solidFill>
                <a:latin typeface="Arial"/>
                <a:cs typeface="Arial"/>
              </a:rPr>
              <a:t>động</a:t>
            </a:r>
            <a:r>
              <a:rPr sz="1112" spc="4" dirty="0">
                <a:solidFill>
                  <a:srgbClr val="231F20"/>
                </a:solidFill>
                <a:latin typeface="Arial"/>
                <a:cs typeface="Arial"/>
              </a:rPr>
              <a:t>.</a:t>
            </a:r>
            <a:endParaRPr sz="1112" dirty="0">
              <a:latin typeface="Arial"/>
              <a:cs typeface="Arial"/>
            </a:endParaRPr>
          </a:p>
          <a:p>
            <a:pPr marL="11765" marR="4706" algn="just">
              <a:lnSpc>
                <a:spcPct val="118100"/>
              </a:lnSpc>
            </a:pPr>
            <a:r>
              <a:rPr sz="1112" spc="-19" dirty="0" err="1">
                <a:solidFill>
                  <a:srgbClr val="231F20"/>
                </a:solidFill>
                <a:latin typeface="Arial"/>
                <a:cs typeface="Arial"/>
              </a:rPr>
              <a:t>Chúng</a:t>
            </a:r>
            <a:r>
              <a:rPr sz="1112" spc="-19" dirty="0">
                <a:solidFill>
                  <a:srgbClr val="231F20"/>
                </a:solidFill>
                <a:latin typeface="Arial"/>
                <a:cs typeface="Arial"/>
              </a:rPr>
              <a:t> </a:t>
            </a:r>
            <a:r>
              <a:rPr sz="1112" spc="23" dirty="0" err="1">
                <a:solidFill>
                  <a:srgbClr val="231F20"/>
                </a:solidFill>
                <a:latin typeface="Arial"/>
                <a:cs typeface="Arial"/>
              </a:rPr>
              <a:t>tôi</a:t>
            </a:r>
            <a:r>
              <a:rPr sz="1112" spc="23" dirty="0">
                <a:solidFill>
                  <a:srgbClr val="231F20"/>
                </a:solidFill>
                <a:latin typeface="Arial"/>
                <a:cs typeface="Arial"/>
              </a:rPr>
              <a:t> </a:t>
            </a:r>
            <a:r>
              <a:rPr sz="1112" spc="15" dirty="0">
                <a:solidFill>
                  <a:srgbClr val="231F20"/>
                </a:solidFill>
                <a:latin typeface="Arial"/>
                <a:cs typeface="Arial"/>
              </a:rPr>
              <a:t>cam </a:t>
            </a:r>
            <a:r>
              <a:rPr sz="1112" spc="4" dirty="0" err="1">
                <a:solidFill>
                  <a:srgbClr val="231F20"/>
                </a:solidFill>
                <a:latin typeface="Arial"/>
                <a:cs typeface="Arial"/>
              </a:rPr>
              <a:t>kết</a:t>
            </a:r>
            <a:r>
              <a:rPr sz="1112" spc="4" dirty="0">
                <a:solidFill>
                  <a:srgbClr val="231F20"/>
                </a:solidFill>
                <a:latin typeface="Arial"/>
                <a:cs typeface="Arial"/>
              </a:rPr>
              <a:t> </a:t>
            </a:r>
            <a:r>
              <a:rPr sz="1112" spc="-9" dirty="0" err="1">
                <a:solidFill>
                  <a:srgbClr val="231F20"/>
                </a:solidFill>
                <a:latin typeface="Arial"/>
                <a:cs typeface="Arial"/>
              </a:rPr>
              <a:t>rằng</a:t>
            </a:r>
            <a:r>
              <a:rPr sz="1112" spc="-9" dirty="0">
                <a:solidFill>
                  <a:srgbClr val="231F20"/>
                </a:solidFill>
                <a:latin typeface="Arial"/>
                <a:cs typeface="Arial"/>
              </a:rPr>
              <a:t> </a:t>
            </a:r>
            <a:r>
              <a:rPr sz="1112" spc="9" dirty="0" err="1">
                <a:solidFill>
                  <a:srgbClr val="231F20"/>
                </a:solidFill>
                <a:latin typeface="Arial"/>
                <a:cs typeface="Arial"/>
              </a:rPr>
              <a:t>các</a:t>
            </a:r>
            <a:r>
              <a:rPr sz="1112" spc="9" dirty="0">
                <a:solidFill>
                  <a:srgbClr val="231F20"/>
                </a:solidFill>
                <a:latin typeface="Arial"/>
                <a:cs typeface="Arial"/>
              </a:rPr>
              <a:t> </a:t>
            </a:r>
            <a:r>
              <a:rPr sz="1112" spc="9" dirty="0" err="1">
                <a:solidFill>
                  <a:srgbClr val="231F20"/>
                </a:solidFill>
                <a:latin typeface="Arial"/>
                <a:cs typeface="Arial"/>
              </a:rPr>
              <a:t>dịch</a:t>
            </a:r>
            <a:r>
              <a:rPr sz="1112" spc="9" dirty="0">
                <a:solidFill>
                  <a:srgbClr val="231F20"/>
                </a:solidFill>
                <a:latin typeface="Arial"/>
                <a:cs typeface="Arial"/>
              </a:rPr>
              <a:t> </a:t>
            </a:r>
            <a:r>
              <a:rPr sz="1112" spc="-15" dirty="0" err="1">
                <a:solidFill>
                  <a:srgbClr val="231F20"/>
                </a:solidFill>
                <a:latin typeface="Arial"/>
                <a:cs typeface="Arial"/>
              </a:rPr>
              <a:t>vụ</a:t>
            </a:r>
            <a:r>
              <a:rPr sz="1112" spc="-15" dirty="0">
                <a:solidFill>
                  <a:srgbClr val="231F20"/>
                </a:solidFill>
                <a:latin typeface="Arial"/>
                <a:cs typeface="Arial"/>
              </a:rPr>
              <a:t> </a:t>
            </a:r>
            <a:r>
              <a:rPr sz="1112" spc="4" dirty="0" err="1">
                <a:solidFill>
                  <a:srgbClr val="231F20"/>
                </a:solidFill>
                <a:latin typeface="Arial"/>
                <a:cs typeface="Arial"/>
              </a:rPr>
              <a:t>đúng</a:t>
            </a:r>
            <a:r>
              <a:rPr sz="1112" spc="4" dirty="0">
                <a:solidFill>
                  <a:srgbClr val="231F20"/>
                </a:solidFill>
                <a:latin typeface="Arial"/>
                <a:cs typeface="Arial"/>
              </a:rPr>
              <a:t>  </a:t>
            </a:r>
            <a:r>
              <a:rPr sz="1112" spc="9" dirty="0" err="1">
                <a:solidFill>
                  <a:srgbClr val="231F20"/>
                </a:solidFill>
                <a:latin typeface="Arial"/>
                <a:cs typeface="Arial"/>
              </a:rPr>
              <a:t>chất</a:t>
            </a:r>
            <a:r>
              <a:rPr sz="1112" spc="9" dirty="0">
                <a:solidFill>
                  <a:srgbClr val="231F20"/>
                </a:solidFill>
                <a:latin typeface="Arial"/>
                <a:cs typeface="Arial"/>
              </a:rPr>
              <a:t> </a:t>
            </a:r>
            <a:r>
              <a:rPr sz="1112" spc="-37" dirty="0" err="1">
                <a:solidFill>
                  <a:srgbClr val="231F20"/>
                </a:solidFill>
                <a:latin typeface="Arial"/>
                <a:cs typeface="Arial"/>
              </a:rPr>
              <a:t>lượng</a:t>
            </a:r>
            <a:r>
              <a:rPr sz="1112" spc="-37" dirty="0">
                <a:solidFill>
                  <a:srgbClr val="231F20"/>
                </a:solidFill>
                <a:latin typeface="Arial"/>
                <a:cs typeface="Arial"/>
              </a:rPr>
              <a:t>, </a:t>
            </a:r>
            <a:r>
              <a:rPr sz="1112" spc="4" dirty="0" err="1">
                <a:solidFill>
                  <a:srgbClr val="231F20"/>
                </a:solidFill>
                <a:latin typeface="Arial"/>
                <a:cs typeface="Arial"/>
              </a:rPr>
              <a:t>đúng</a:t>
            </a:r>
            <a:r>
              <a:rPr sz="1112" spc="4" dirty="0">
                <a:solidFill>
                  <a:srgbClr val="231F20"/>
                </a:solidFill>
                <a:latin typeface="Arial"/>
                <a:cs typeface="Arial"/>
              </a:rPr>
              <a:t> </a:t>
            </a:r>
            <a:r>
              <a:rPr sz="1112" spc="-9" dirty="0" err="1">
                <a:solidFill>
                  <a:srgbClr val="231F20"/>
                </a:solidFill>
                <a:latin typeface="Arial"/>
                <a:cs typeface="Arial"/>
              </a:rPr>
              <a:t>thời</a:t>
            </a:r>
            <a:r>
              <a:rPr sz="1112" spc="-9" dirty="0">
                <a:solidFill>
                  <a:srgbClr val="231F20"/>
                </a:solidFill>
                <a:latin typeface="Arial"/>
                <a:cs typeface="Arial"/>
              </a:rPr>
              <a:t> </a:t>
            </a:r>
            <a:r>
              <a:rPr sz="1112" spc="-4" dirty="0" err="1">
                <a:solidFill>
                  <a:srgbClr val="231F20"/>
                </a:solidFill>
                <a:latin typeface="Arial"/>
                <a:cs typeface="Arial"/>
              </a:rPr>
              <a:t>gian</a:t>
            </a:r>
            <a:r>
              <a:rPr sz="1112" spc="-4" dirty="0">
                <a:solidFill>
                  <a:srgbClr val="231F20"/>
                </a:solidFill>
                <a:latin typeface="Arial"/>
                <a:cs typeface="Arial"/>
              </a:rPr>
              <a:t> </a:t>
            </a:r>
            <a:r>
              <a:rPr sz="1112" spc="-23" dirty="0" err="1">
                <a:solidFill>
                  <a:srgbClr val="231F20"/>
                </a:solidFill>
                <a:latin typeface="Arial"/>
                <a:cs typeface="Arial"/>
              </a:rPr>
              <a:t>và</a:t>
            </a:r>
            <a:r>
              <a:rPr sz="1112" spc="-23" dirty="0">
                <a:solidFill>
                  <a:srgbClr val="231F20"/>
                </a:solidFill>
                <a:latin typeface="Arial"/>
                <a:cs typeface="Arial"/>
              </a:rPr>
              <a:t> </a:t>
            </a:r>
            <a:r>
              <a:rPr sz="1112" dirty="0" err="1">
                <a:solidFill>
                  <a:srgbClr val="231F20"/>
                </a:solidFill>
                <a:latin typeface="Arial"/>
                <a:cs typeface="Arial"/>
              </a:rPr>
              <a:t>giá</a:t>
            </a:r>
            <a:r>
              <a:rPr sz="1112" dirty="0">
                <a:solidFill>
                  <a:srgbClr val="231F20"/>
                </a:solidFill>
                <a:latin typeface="Arial"/>
                <a:cs typeface="Arial"/>
              </a:rPr>
              <a:t> </a:t>
            </a:r>
            <a:r>
              <a:rPr sz="1112" spc="4" dirty="0" err="1">
                <a:solidFill>
                  <a:srgbClr val="231F20"/>
                </a:solidFill>
                <a:latin typeface="Arial"/>
                <a:cs typeface="Arial"/>
              </a:rPr>
              <a:t>thành</a:t>
            </a:r>
            <a:r>
              <a:rPr sz="1112" spc="4" dirty="0">
                <a:solidFill>
                  <a:srgbClr val="231F20"/>
                </a:solidFill>
                <a:latin typeface="Arial"/>
                <a:cs typeface="Arial"/>
              </a:rPr>
              <a:t>  </a:t>
            </a:r>
            <a:r>
              <a:rPr sz="1112" spc="-32" dirty="0" err="1">
                <a:solidFill>
                  <a:srgbClr val="231F20"/>
                </a:solidFill>
                <a:latin typeface="Arial"/>
                <a:cs typeface="Arial"/>
              </a:rPr>
              <a:t>hợp</a:t>
            </a:r>
            <a:r>
              <a:rPr sz="1112" spc="-42" dirty="0">
                <a:solidFill>
                  <a:srgbClr val="231F20"/>
                </a:solidFill>
                <a:latin typeface="Arial"/>
                <a:cs typeface="Arial"/>
              </a:rPr>
              <a:t> </a:t>
            </a:r>
            <a:r>
              <a:rPr sz="1112" spc="-32" dirty="0" err="1">
                <a:solidFill>
                  <a:srgbClr val="231F20"/>
                </a:solidFill>
                <a:latin typeface="Arial"/>
                <a:cs typeface="Arial"/>
              </a:rPr>
              <a:t>lý</a:t>
            </a:r>
            <a:r>
              <a:rPr sz="1112" spc="-32" dirty="0">
                <a:solidFill>
                  <a:srgbClr val="231F20"/>
                </a:solidFill>
                <a:latin typeface="Arial"/>
                <a:cs typeface="Arial"/>
              </a:rPr>
              <a:t>.</a:t>
            </a:r>
            <a:endParaRPr sz="1112" dirty="0">
              <a:latin typeface="Arial"/>
              <a:cs typeface="Arial"/>
            </a:endParaRPr>
          </a:p>
        </p:txBody>
      </p:sp>
      <p:sp>
        <p:nvSpPr>
          <p:cNvPr id="4" name="object 4"/>
          <p:cNvSpPr txBox="1"/>
          <p:nvPr/>
        </p:nvSpPr>
        <p:spPr>
          <a:xfrm>
            <a:off x="750923" y="5906832"/>
            <a:ext cx="2609442" cy="1829219"/>
          </a:xfrm>
          <a:prstGeom prst="rect">
            <a:avLst/>
          </a:prstGeom>
        </p:spPr>
        <p:txBody>
          <a:bodyPr vert="horz" wrap="square" lIns="0" tIns="42354" rIns="0" bIns="0" rtlCol="0">
            <a:spAutoFit/>
          </a:bodyPr>
          <a:lstStyle/>
          <a:p>
            <a:pPr marL="11765" algn="just">
              <a:spcBef>
                <a:spcPts val="334"/>
              </a:spcBef>
            </a:pPr>
            <a:r>
              <a:rPr sz="1112" u="sng" spc="-15" dirty="0">
                <a:solidFill>
                  <a:srgbClr val="D82927"/>
                </a:solidFill>
                <a:uFill>
                  <a:solidFill>
                    <a:srgbClr val="D82927"/>
                  </a:solidFill>
                </a:uFill>
                <a:latin typeface="Arial"/>
                <a:cs typeface="Arial"/>
              </a:rPr>
              <a:t>Luôn </a:t>
            </a:r>
            <a:r>
              <a:rPr sz="1112" u="sng" spc="4" dirty="0">
                <a:solidFill>
                  <a:srgbClr val="D82927"/>
                </a:solidFill>
                <a:uFill>
                  <a:solidFill>
                    <a:srgbClr val="D82927"/>
                  </a:solidFill>
                </a:uFill>
                <a:latin typeface="Arial"/>
                <a:cs typeface="Arial"/>
              </a:rPr>
              <a:t>luôn </a:t>
            </a:r>
            <a:r>
              <a:rPr sz="1112" u="sng" spc="-4" dirty="0">
                <a:solidFill>
                  <a:srgbClr val="D82927"/>
                </a:solidFill>
                <a:uFill>
                  <a:solidFill>
                    <a:srgbClr val="D82927"/>
                  </a:solidFill>
                </a:uFill>
                <a:latin typeface="Arial"/>
                <a:cs typeface="Arial"/>
              </a:rPr>
              <a:t>năng </a:t>
            </a:r>
            <a:r>
              <a:rPr sz="1112" u="sng" spc="-15" dirty="0">
                <a:solidFill>
                  <a:srgbClr val="D82927"/>
                </a:solidFill>
                <a:uFill>
                  <a:solidFill>
                    <a:srgbClr val="D82927"/>
                  </a:solidFill>
                </a:uFill>
                <a:latin typeface="Arial"/>
                <a:cs typeface="Arial"/>
              </a:rPr>
              <a:t>động, </a:t>
            </a:r>
            <a:r>
              <a:rPr sz="1112" u="sng" dirty="0">
                <a:solidFill>
                  <a:srgbClr val="D82927"/>
                </a:solidFill>
                <a:uFill>
                  <a:solidFill>
                    <a:srgbClr val="D82927"/>
                  </a:solidFill>
                </a:uFill>
                <a:latin typeface="Arial"/>
                <a:cs typeface="Arial"/>
              </a:rPr>
              <a:t>sáng</a:t>
            </a:r>
            <a:r>
              <a:rPr sz="1112" u="sng" spc="-153" dirty="0">
                <a:solidFill>
                  <a:srgbClr val="D82927"/>
                </a:solidFill>
                <a:uFill>
                  <a:solidFill>
                    <a:srgbClr val="D82927"/>
                  </a:solidFill>
                </a:uFill>
                <a:latin typeface="Arial"/>
                <a:cs typeface="Arial"/>
              </a:rPr>
              <a:t> </a:t>
            </a:r>
            <a:r>
              <a:rPr sz="1112" u="sng" dirty="0">
                <a:solidFill>
                  <a:srgbClr val="D82927"/>
                </a:solidFill>
                <a:uFill>
                  <a:solidFill>
                    <a:srgbClr val="D82927"/>
                  </a:solidFill>
                </a:uFill>
                <a:latin typeface="Arial"/>
                <a:cs typeface="Arial"/>
              </a:rPr>
              <a:t>tạo:</a:t>
            </a:r>
            <a:endParaRPr sz="1112" dirty="0">
              <a:latin typeface="Arial"/>
              <a:cs typeface="Arial"/>
            </a:endParaRPr>
          </a:p>
          <a:p>
            <a:pPr marL="11765" marR="4706" algn="just">
              <a:lnSpc>
                <a:spcPct val="118100"/>
              </a:lnSpc>
            </a:pPr>
            <a:r>
              <a:rPr sz="1112" spc="-15" dirty="0">
                <a:solidFill>
                  <a:srgbClr val="231F20"/>
                </a:solidFill>
                <a:latin typeface="Arial"/>
                <a:cs typeface="Arial"/>
              </a:rPr>
              <a:t>Trong</a:t>
            </a:r>
            <a:r>
              <a:rPr sz="1112" spc="-74" dirty="0">
                <a:solidFill>
                  <a:srgbClr val="231F20"/>
                </a:solidFill>
                <a:latin typeface="Arial"/>
                <a:cs typeface="Arial"/>
              </a:rPr>
              <a:t> </a:t>
            </a:r>
            <a:r>
              <a:rPr sz="1112" spc="23" dirty="0">
                <a:solidFill>
                  <a:srgbClr val="231F20"/>
                </a:solidFill>
                <a:latin typeface="Arial"/>
                <a:cs typeface="Arial"/>
              </a:rPr>
              <a:t>môi</a:t>
            </a:r>
            <a:r>
              <a:rPr sz="1112" spc="-69" dirty="0">
                <a:solidFill>
                  <a:srgbClr val="231F20"/>
                </a:solidFill>
                <a:latin typeface="Arial"/>
                <a:cs typeface="Arial"/>
              </a:rPr>
              <a:t> </a:t>
            </a:r>
            <a:r>
              <a:rPr sz="1112" spc="-19" dirty="0">
                <a:solidFill>
                  <a:srgbClr val="231F20"/>
                </a:solidFill>
                <a:latin typeface="Arial"/>
                <a:cs typeface="Arial"/>
              </a:rPr>
              <a:t>trường</a:t>
            </a:r>
            <a:r>
              <a:rPr sz="1112" spc="-74" dirty="0">
                <a:solidFill>
                  <a:srgbClr val="231F20"/>
                </a:solidFill>
                <a:latin typeface="Arial"/>
                <a:cs typeface="Arial"/>
              </a:rPr>
              <a:t> </a:t>
            </a:r>
            <a:r>
              <a:rPr sz="1112" spc="-4" dirty="0">
                <a:solidFill>
                  <a:srgbClr val="231F20"/>
                </a:solidFill>
                <a:latin typeface="Arial"/>
                <a:cs typeface="Arial"/>
              </a:rPr>
              <a:t>cạnh</a:t>
            </a:r>
            <a:r>
              <a:rPr sz="1112" spc="-69" dirty="0">
                <a:solidFill>
                  <a:srgbClr val="231F20"/>
                </a:solidFill>
                <a:latin typeface="Arial"/>
                <a:cs typeface="Arial"/>
              </a:rPr>
              <a:t> </a:t>
            </a:r>
            <a:r>
              <a:rPr sz="1112" dirty="0">
                <a:solidFill>
                  <a:srgbClr val="231F20"/>
                </a:solidFill>
                <a:latin typeface="Arial"/>
                <a:cs typeface="Arial"/>
              </a:rPr>
              <a:t>tranh</a:t>
            </a:r>
            <a:r>
              <a:rPr sz="1112" spc="-74" dirty="0">
                <a:solidFill>
                  <a:srgbClr val="231F20"/>
                </a:solidFill>
                <a:latin typeface="Arial"/>
                <a:cs typeface="Arial"/>
              </a:rPr>
              <a:t> </a:t>
            </a:r>
            <a:r>
              <a:rPr sz="1112" spc="-4" dirty="0">
                <a:solidFill>
                  <a:srgbClr val="231F20"/>
                </a:solidFill>
                <a:latin typeface="Arial"/>
                <a:cs typeface="Arial"/>
              </a:rPr>
              <a:t>quyết</a:t>
            </a:r>
            <a:r>
              <a:rPr sz="1112" spc="-69" dirty="0">
                <a:solidFill>
                  <a:srgbClr val="231F20"/>
                </a:solidFill>
                <a:latin typeface="Arial"/>
                <a:cs typeface="Arial"/>
              </a:rPr>
              <a:t> </a:t>
            </a:r>
            <a:r>
              <a:rPr sz="1112" spc="-4" dirty="0">
                <a:solidFill>
                  <a:srgbClr val="231F20"/>
                </a:solidFill>
                <a:latin typeface="Arial"/>
                <a:cs typeface="Arial"/>
              </a:rPr>
              <a:t>liệt,</a:t>
            </a:r>
            <a:r>
              <a:rPr sz="1112" spc="-74" dirty="0">
                <a:solidFill>
                  <a:srgbClr val="231F20"/>
                </a:solidFill>
                <a:latin typeface="Arial"/>
                <a:cs typeface="Arial"/>
              </a:rPr>
              <a:t> </a:t>
            </a:r>
            <a:r>
              <a:rPr sz="1112" spc="-4" dirty="0">
                <a:solidFill>
                  <a:srgbClr val="231F20"/>
                </a:solidFill>
                <a:latin typeface="Arial"/>
                <a:cs typeface="Arial"/>
              </a:rPr>
              <a:t>để  </a:t>
            </a:r>
            <a:r>
              <a:rPr sz="1112" spc="9" dirty="0" err="1">
                <a:solidFill>
                  <a:srgbClr val="231F20"/>
                </a:solidFill>
                <a:latin typeface="Arial"/>
                <a:cs typeface="Arial"/>
              </a:rPr>
              <a:t>tồn</a:t>
            </a:r>
            <a:r>
              <a:rPr sz="1112" spc="9" dirty="0">
                <a:solidFill>
                  <a:srgbClr val="231F20"/>
                </a:solidFill>
                <a:latin typeface="Arial"/>
                <a:cs typeface="Arial"/>
              </a:rPr>
              <a:t> </a:t>
            </a:r>
            <a:r>
              <a:rPr sz="1112" spc="19" dirty="0">
                <a:solidFill>
                  <a:srgbClr val="231F20"/>
                </a:solidFill>
                <a:latin typeface="Arial"/>
                <a:cs typeface="Arial"/>
              </a:rPr>
              <a:t>tại </a:t>
            </a:r>
            <a:r>
              <a:rPr sz="1112" spc="-23" dirty="0">
                <a:solidFill>
                  <a:srgbClr val="231F20"/>
                </a:solidFill>
                <a:latin typeface="Arial"/>
                <a:cs typeface="Arial"/>
              </a:rPr>
              <a:t>và </a:t>
            </a:r>
            <a:r>
              <a:rPr sz="1112" spc="4" dirty="0">
                <a:solidFill>
                  <a:srgbClr val="231F20"/>
                </a:solidFill>
                <a:latin typeface="Arial"/>
                <a:cs typeface="Arial"/>
              </a:rPr>
              <a:t>phát </a:t>
            </a:r>
            <a:r>
              <a:rPr sz="1112" spc="9" dirty="0">
                <a:solidFill>
                  <a:srgbClr val="231F20"/>
                </a:solidFill>
                <a:latin typeface="Arial"/>
                <a:cs typeface="Arial"/>
              </a:rPr>
              <a:t>triển </a:t>
            </a:r>
            <a:r>
              <a:rPr sz="1112" spc="-4" dirty="0">
                <a:solidFill>
                  <a:srgbClr val="231F20"/>
                </a:solidFill>
                <a:latin typeface="Arial"/>
                <a:cs typeface="Arial"/>
              </a:rPr>
              <a:t>chúng </a:t>
            </a:r>
            <a:r>
              <a:rPr sz="1112" spc="23" dirty="0">
                <a:solidFill>
                  <a:srgbClr val="231F20"/>
                </a:solidFill>
                <a:latin typeface="Arial"/>
                <a:cs typeface="Arial"/>
              </a:rPr>
              <a:t>tôi </a:t>
            </a:r>
            <a:r>
              <a:rPr sz="1112" spc="-4" dirty="0">
                <a:solidFill>
                  <a:srgbClr val="231F20"/>
                </a:solidFill>
                <a:latin typeface="Arial"/>
                <a:cs typeface="Arial"/>
              </a:rPr>
              <a:t>phải </a:t>
            </a:r>
            <a:r>
              <a:rPr sz="1112" spc="4" dirty="0">
                <a:solidFill>
                  <a:srgbClr val="231F20"/>
                </a:solidFill>
                <a:latin typeface="Arial"/>
                <a:cs typeface="Arial"/>
              </a:rPr>
              <a:t>luôn  luôn </a:t>
            </a:r>
            <a:r>
              <a:rPr sz="1112" spc="-4" dirty="0">
                <a:solidFill>
                  <a:srgbClr val="231F20"/>
                </a:solidFill>
                <a:latin typeface="Arial"/>
                <a:cs typeface="Arial"/>
              </a:rPr>
              <a:t>năng </a:t>
            </a:r>
            <a:r>
              <a:rPr sz="1112" spc="9" dirty="0">
                <a:solidFill>
                  <a:srgbClr val="231F20"/>
                </a:solidFill>
                <a:latin typeface="Arial"/>
                <a:cs typeface="Arial"/>
              </a:rPr>
              <a:t>động </a:t>
            </a:r>
            <a:r>
              <a:rPr sz="1112" spc="-23" dirty="0">
                <a:solidFill>
                  <a:srgbClr val="231F20"/>
                </a:solidFill>
                <a:latin typeface="Arial"/>
                <a:cs typeface="Arial"/>
              </a:rPr>
              <a:t>và </a:t>
            </a:r>
            <a:r>
              <a:rPr sz="1112" dirty="0">
                <a:solidFill>
                  <a:srgbClr val="231F20"/>
                </a:solidFill>
                <a:latin typeface="Arial"/>
                <a:cs typeface="Arial"/>
              </a:rPr>
              <a:t>sáng </a:t>
            </a:r>
            <a:r>
              <a:rPr sz="1112" spc="9" dirty="0">
                <a:solidFill>
                  <a:srgbClr val="231F20"/>
                </a:solidFill>
                <a:latin typeface="Arial"/>
                <a:cs typeface="Arial"/>
              </a:rPr>
              <a:t>tạo. </a:t>
            </a:r>
            <a:r>
              <a:rPr sz="1112" spc="-15" dirty="0">
                <a:solidFill>
                  <a:srgbClr val="231F20"/>
                </a:solidFill>
                <a:latin typeface="Arial"/>
                <a:cs typeface="Arial"/>
              </a:rPr>
              <a:t>Trong </a:t>
            </a:r>
            <a:r>
              <a:rPr sz="1112" spc="4" dirty="0">
                <a:solidFill>
                  <a:srgbClr val="231F20"/>
                </a:solidFill>
                <a:latin typeface="Arial"/>
                <a:cs typeface="Arial"/>
              </a:rPr>
              <a:t>công  </a:t>
            </a:r>
            <a:r>
              <a:rPr sz="1112" spc="-46" dirty="0">
                <a:solidFill>
                  <a:srgbClr val="231F20"/>
                </a:solidFill>
                <a:latin typeface="Arial"/>
                <a:cs typeface="Arial"/>
              </a:rPr>
              <a:t>ty, </a:t>
            </a:r>
            <a:r>
              <a:rPr sz="1112" spc="-4" dirty="0">
                <a:solidFill>
                  <a:srgbClr val="231F20"/>
                </a:solidFill>
                <a:latin typeface="Arial"/>
                <a:cs typeface="Arial"/>
              </a:rPr>
              <a:t>chúng </a:t>
            </a:r>
            <a:r>
              <a:rPr sz="1112" spc="23" dirty="0">
                <a:solidFill>
                  <a:srgbClr val="231F20"/>
                </a:solidFill>
                <a:latin typeface="Arial"/>
                <a:cs typeface="Arial"/>
              </a:rPr>
              <a:t>tôi </a:t>
            </a:r>
            <a:r>
              <a:rPr sz="1112" spc="19" dirty="0">
                <a:solidFill>
                  <a:srgbClr val="231F20"/>
                </a:solidFill>
                <a:latin typeface="Arial"/>
                <a:cs typeface="Arial"/>
              </a:rPr>
              <a:t>tạo </a:t>
            </a:r>
            <a:r>
              <a:rPr sz="1112" spc="32" dirty="0">
                <a:solidFill>
                  <a:srgbClr val="231F20"/>
                </a:solidFill>
                <a:latin typeface="Arial"/>
                <a:cs typeface="Arial"/>
              </a:rPr>
              <a:t>một </a:t>
            </a:r>
            <a:r>
              <a:rPr sz="1112" spc="23" dirty="0">
                <a:solidFill>
                  <a:srgbClr val="231F20"/>
                </a:solidFill>
                <a:latin typeface="Arial"/>
                <a:cs typeface="Arial"/>
              </a:rPr>
              <a:t>môi </a:t>
            </a:r>
            <a:r>
              <a:rPr sz="1112" spc="-19" dirty="0">
                <a:solidFill>
                  <a:srgbClr val="231F20"/>
                </a:solidFill>
                <a:latin typeface="Arial"/>
                <a:cs typeface="Arial"/>
              </a:rPr>
              <a:t>trường </a:t>
            </a:r>
            <a:r>
              <a:rPr sz="1112" spc="19" dirty="0">
                <a:solidFill>
                  <a:srgbClr val="231F20"/>
                </a:solidFill>
                <a:latin typeface="Arial"/>
                <a:cs typeface="Arial"/>
              </a:rPr>
              <a:t>làm</a:t>
            </a:r>
            <a:r>
              <a:rPr sz="1112" spc="-111" dirty="0">
                <a:solidFill>
                  <a:srgbClr val="231F20"/>
                </a:solidFill>
                <a:latin typeface="Arial"/>
                <a:cs typeface="Arial"/>
              </a:rPr>
              <a:t> </a:t>
            </a:r>
            <a:r>
              <a:rPr sz="1112" spc="-4" dirty="0">
                <a:solidFill>
                  <a:srgbClr val="231F20"/>
                </a:solidFill>
                <a:latin typeface="Arial"/>
                <a:cs typeface="Arial"/>
              </a:rPr>
              <a:t>việc  </a:t>
            </a:r>
            <a:r>
              <a:rPr sz="1112" spc="15" dirty="0">
                <a:solidFill>
                  <a:srgbClr val="231F20"/>
                </a:solidFill>
                <a:latin typeface="Arial"/>
                <a:cs typeface="Arial"/>
              </a:rPr>
              <a:t>thoải </a:t>
            </a:r>
            <a:r>
              <a:rPr sz="1112" spc="-15" dirty="0">
                <a:solidFill>
                  <a:srgbClr val="231F20"/>
                </a:solidFill>
                <a:latin typeface="Arial"/>
                <a:cs typeface="Arial"/>
              </a:rPr>
              <a:t>mái, chuyên </a:t>
            </a:r>
            <a:r>
              <a:rPr sz="1112" spc="-4" dirty="0">
                <a:solidFill>
                  <a:srgbClr val="231F20"/>
                </a:solidFill>
                <a:latin typeface="Arial"/>
                <a:cs typeface="Arial"/>
              </a:rPr>
              <a:t>nghiệp để </a:t>
            </a:r>
            <a:r>
              <a:rPr sz="1112" spc="23" dirty="0">
                <a:solidFill>
                  <a:srgbClr val="231F20"/>
                </a:solidFill>
                <a:latin typeface="Arial"/>
                <a:cs typeface="Arial"/>
              </a:rPr>
              <a:t>mọi </a:t>
            </a:r>
            <a:r>
              <a:rPr sz="1112" dirty="0">
                <a:solidFill>
                  <a:srgbClr val="231F20"/>
                </a:solidFill>
                <a:latin typeface="Arial"/>
                <a:cs typeface="Arial"/>
              </a:rPr>
              <a:t>cá </a:t>
            </a:r>
            <a:r>
              <a:rPr sz="1112" spc="-9" dirty="0">
                <a:solidFill>
                  <a:srgbClr val="231F20"/>
                </a:solidFill>
                <a:latin typeface="Arial"/>
                <a:cs typeface="Arial"/>
              </a:rPr>
              <a:t>nhân  </a:t>
            </a:r>
            <a:r>
              <a:rPr sz="1112" spc="19" dirty="0">
                <a:solidFill>
                  <a:srgbClr val="231F20"/>
                </a:solidFill>
                <a:latin typeface="Arial"/>
                <a:cs typeface="Arial"/>
              </a:rPr>
              <a:t>có</a:t>
            </a:r>
            <a:r>
              <a:rPr sz="1112" spc="-97" dirty="0">
                <a:solidFill>
                  <a:srgbClr val="231F20"/>
                </a:solidFill>
                <a:latin typeface="Arial"/>
                <a:cs typeface="Arial"/>
              </a:rPr>
              <a:t> </a:t>
            </a:r>
            <a:r>
              <a:rPr sz="1112" spc="4" dirty="0">
                <a:solidFill>
                  <a:srgbClr val="231F20"/>
                </a:solidFill>
                <a:latin typeface="Arial"/>
                <a:cs typeface="Arial"/>
              </a:rPr>
              <a:t>thể</a:t>
            </a:r>
            <a:r>
              <a:rPr sz="1112" spc="-93" dirty="0">
                <a:solidFill>
                  <a:srgbClr val="231F20"/>
                </a:solidFill>
                <a:latin typeface="Arial"/>
                <a:cs typeface="Arial"/>
              </a:rPr>
              <a:t> </a:t>
            </a:r>
            <a:r>
              <a:rPr sz="1112" spc="-4" dirty="0">
                <a:solidFill>
                  <a:srgbClr val="231F20"/>
                </a:solidFill>
                <a:latin typeface="Arial"/>
                <a:cs typeface="Arial"/>
              </a:rPr>
              <a:t>tự</a:t>
            </a:r>
            <a:r>
              <a:rPr sz="1112" spc="-93" dirty="0">
                <a:solidFill>
                  <a:srgbClr val="231F20"/>
                </a:solidFill>
                <a:latin typeface="Arial"/>
                <a:cs typeface="Arial"/>
              </a:rPr>
              <a:t> </a:t>
            </a:r>
            <a:r>
              <a:rPr sz="1112" spc="9" dirty="0">
                <a:solidFill>
                  <a:srgbClr val="231F20"/>
                </a:solidFill>
                <a:latin typeface="Arial"/>
                <a:cs typeface="Arial"/>
              </a:rPr>
              <a:t>do</a:t>
            </a:r>
            <a:r>
              <a:rPr sz="1112" spc="-88" dirty="0">
                <a:solidFill>
                  <a:srgbClr val="231F20"/>
                </a:solidFill>
                <a:latin typeface="Arial"/>
                <a:cs typeface="Arial"/>
              </a:rPr>
              <a:t> </a:t>
            </a:r>
            <a:r>
              <a:rPr sz="1112" spc="4" dirty="0">
                <a:solidFill>
                  <a:srgbClr val="231F20"/>
                </a:solidFill>
                <a:latin typeface="Arial"/>
                <a:cs typeface="Arial"/>
              </a:rPr>
              <a:t>phát</a:t>
            </a:r>
            <a:r>
              <a:rPr sz="1112" spc="-93" dirty="0">
                <a:solidFill>
                  <a:srgbClr val="231F20"/>
                </a:solidFill>
                <a:latin typeface="Arial"/>
                <a:cs typeface="Arial"/>
              </a:rPr>
              <a:t> </a:t>
            </a:r>
            <a:r>
              <a:rPr sz="1112" spc="-15" dirty="0">
                <a:solidFill>
                  <a:srgbClr val="231F20"/>
                </a:solidFill>
                <a:latin typeface="Arial"/>
                <a:cs typeface="Arial"/>
              </a:rPr>
              <a:t>huy</a:t>
            </a:r>
            <a:r>
              <a:rPr sz="1112" spc="-88" dirty="0">
                <a:solidFill>
                  <a:srgbClr val="231F20"/>
                </a:solidFill>
                <a:latin typeface="Arial"/>
                <a:cs typeface="Arial"/>
              </a:rPr>
              <a:t> </a:t>
            </a:r>
            <a:r>
              <a:rPr sz="1112" spc="4" dirty="0">
                <a:solidFill>
                  <a:srgbClr val="231F20"/>
                </a:solidFill>
                <a:latin typeface="Arial"/>
                <a:cs typeface="Arial"/>
              </a:rPr>
              <a:t>hết</a:t>
            </a:r>
            <a:r>
              <a:rPr sz="1112" spc="-93" dirty="0">
                <a:solidFill>
                  <a:srgbClr val="231F20"/>
                </a:solidFill>
                <a:latin typeface="Arial"/>
                <a:cs typeface="Arial"/>
              </a:rPr>
              <a:t> </a:t>
            </a:r>
            <a:r>
              <a:rPr sz="1112" spc="-4" dirty="0">
                <a:solidFill>
                  <a:srgbClr val="231F20"/>
                </a:solidFill>
                <a:latin typeface="Arial"/>
                <a:cs typeface="Arial"/>
              </a:rPr>
              <a:t>khả</a:t>
            </a:r>
            <a:r>
              <a:rPr sz="1112" spc="-93" dirty="0">
                <a:solidFill>
                  <a:srgbClr val="231F20"/>
                </a:solidFill>
                <a:latin typeface="Arial"/>
                <a:cs typeface="Arial"/>
              </a:rPr>
              <a:t> </a:t>
            </a:r>
            <a:r>
              <a:rPr sz="1112" spc="-9" dirty="0">
                <a:solidFill>
                  <a:srgbClr val="231F20"/>
                </a:solidFill>
                <a:latin typeface="Arial"/>
                <a:cs typeface="Arial"/>
              </a:rPr>
              <a:t>năng.</a:t>
            </a:r>
            <a:r>
              <a:rPr sz="1112" spc="-93" dirty="0">
                <a:solidFill>
                  <a:srgbClr val="231F20"/>
                </a:solidFill>
                <a:latin typeface="Arial"/>
                <a:cs typeface="Arial"/>
              </a:rPr>
              <a:t> </a:t>
            </a:r>
            <a:r>
              <a:rPr sz="1112" spc="-19" dirty="0">
                <a:solidFill>
                  <a:srgbClr val="231F20"/>
                </a:solidFill>
                <a:latin typeface="Arial"/>
                <a:cs typeface="Arial"/>
              </a:rPr>
              <a:t>Chúng  </a:t>
            </a:r>
            <a:r>
              <a:rPr sz="1112" spc="23" dirty="0">
                <a:solidFill>
                  <a:srgbClr val="231F20"/>
                </a:solidFill>
                <a:latin typeface="Arial"/>
                <a:cs typeface="Arial"/>
              </a:rPr>
              <a:t>tôi </a:t>
            </a:r>
            <a:r>
              <a:rPr sz="1112" spc="4" dirty="0">
                <a:solidFill>
                  <a:srgbClr val="231F20"/>
                </a:solidFill>
                <a:latin typeface="Arial"/>
                <a:cs typeface="Arial"/>
              </a:rPr>
              <a:t>luôn </a:t>
            </a:r>
            <a:r>
              <a:rPr sz="1112" spc="9" dirty="0">
                <a:solidFill>
                  <a:srgbClr val="231F20"/>
                </a:solidFill>
                <a:latin typeface="Arial"/>
                <a:cs typeface="Arial"/>
              </a:rPr>
              <a:t>mong muốn </a:t>
            </a:r>
            <a:r>
              <a:rPr sz="1112" spc="15" dirty="0">
                <a:solidFill>
                  <a:srgbClr val="231F20"/>
                </a:solidFill>
                <a:latin typeface="Arial"/>
                <a:cs typeface="Arial"/>
              </a:rPr>
              <a:t>đem </a:t>
            </a:r>
            <a:r>
              <a:rPr sz="1112" spc="9" dirty="0">
                <a:solidFill>
                  <a:srgbClr val="231F20"/>
                </a:solidFill>
                <a:latin typeface="Arial"/>
                <a:cs typeface="Arial"/>
              </a:rPr>
              <a:t>lại </a:t>
            </a:r>
            <a:r>
              <a:rPr sz="1112" spc="-4" dirty="0">
                <a:solidFill>
                  <a:srgbClr val="231F20"/>
                </a:solidFill>
                <a:latin typeface="Arial"/>
                <a:cs typeface="Arial"/>
              </a:rPr>
              <a:t>hiệu </a:t>
            </a:r>
            <a:r>
              <a:rPr sz="1112" spc="-9" dirty="0">
                <a:solidFill>
                  <a:srgbClr val="231F20"/>
                </a:solidFill>
                <a:latin typeface="Arial"/>
                <a:cs typeface="Arial"/>
              </a:rPr>
              <a:t>quả </a:t>
            </a:r>
            <a:r>
              <a:rPr sz="1112" spc="23" dirty="0">
                <a:solidFill>
                  <a:srgbClr val="231F20"/>
                </a:solidFill>
                <a:latin typeface="Arial"/>
                <a:cs typeface="Arial"/>
              </a:rPr>
              <a:t>tối  </a:t>
            </a:r>
            <a:r>
              <a:rPr sz="1112" spc="-32" dirty="0">
                <a:solidFill>
                  <a:srgbClr val="231F20"/>
                </a:solidFill>
                <a:latin typeface="Arial"/>
                <a:cs typeface="Arial"/>
              </a:rPr>
              <a:t>ưu </a:t>
            </a:r>
            <a:r>
              <a:rPr sz="1112" spc="4" dirty="0">
                <a:solidFill>
                  <a:srgbClr val="231F20"/>
                </a:solidFill>
                <a:latin typeface="Arial"/>
                <a:cs typeface="Arial"/>
              </a:rPr>
              <a:t>nhất theo </a:t>
            </a:r>
            <a:r>
              <a:rPr sz="1112" spc="-9" dirty="0">
                <a:solidFill>
                  <a:srgbClr val="231F20"/>
                </a:solidFill>
                <a:latin typeface="Arial"/>
                <a:cs typeface="Arial"/>
              </a:rPr>
              <a:t>nhu </a:t>
            </a:r>
            <a:r>
              <a:rPr sz="1112" spc="-4" dirty="0">
                <a:solidFill>
                  <a:srgbClr val="231F20"/>
                </a:solidFill>
                <a:latin typeface="Arial"/>
                <a:cs typeface="Arial"/>
              </a:rPr>
              <a:t>cầu của </a:t>
            </a:r>
            <a:r>
              <a:rPr sz="1112" dirty="0">
                <a:solidFill>
                  <a:srgbClr val="231F20"/>
                </a:solidFill>
                <a:latin typeface="Arial"/>
                <a:cs typeface="Arial"/>
              </a:rPr>
              <a:t>khách</a:t>
            </a:r>
            <a:r>
              <a:rPr sz="1112" spc="-212" dirty="0">
                <a:solidFill>
                  <a:srgbClr val="231F20"/>
                </a:solidFill>
                <a:latin typeface="Arial"/>
                <a:cs typeface="Arial"/>
              </a:rPr>
              <a:t> </a:t>
            </a:r>
            <a:r>
              <a:rPr sz="1112" spc="-9" dirty="0">
                <a:solidFill>
                  <a:srgbClr val="231F20"/>
                </a:solidFill>
                <a:latin typeface="Arial"/>
                <a:cs typeface="Arial"/>
              </a:rPr>
              <a:t>hàng.</a:t>
            </a:r>
            <a:endParaRPr sz="1112" dirty="0">
              <a:latin typeface="Arial"/>
              <a:cs typeface="Arial"/>
            </a:endParaRPr>
          </a:p>
        </p:txBody>
      </p:sp>
      <p:sp>
        <p:nvSpPr>
          <p:cNvPr id="5" name="object 5"/>
          <p:cNvSpPr txBox="1"/>
          <p:nvPr/>
        </p:nvSpPr>
        <p:spPr>
          <a:xfrm>
            <a:off x="4372958" y="4299137"/>
            <a:ext cx="1906493" cy="1107308"/>
          </a:xfrm>
          <a:prstGeom prst="rect">
            <a:avLst/>
          </a:prstGeom>
        </p:spPr>
        <p:txBody>
          <a:bodyPr vert="horz" wrap="square" lIns="0" tIns="11765" rIns="0" bIns="0" rtlCol="0">
            <a:spAutoFit/>
          </a:bodyPr>
          <a:lstStyle/>
          <a:p>
            <a:pPr marL="11765" marR="4706" indent="1091741" algn="r">
              <a:lnSpc>
                <a:spcPct val="112700"/>
              </a:lnSpc>
              <a:spcBef>
                <a:spcPts val="93"/>
              </a:spcBef>
            </a:pPr>
            <a:r>
              <a:rPr sz="1575" spc="329">
                <a:solidFill>
                  <a:srgbClr val="D82927"/>
                </a:solidFill>
                <a:latin typeface="Verdana"/>
                <a:cs typeface="Verdana"/>
              </a:rPr>
              <a:t>UY</a:t>
            </a:r>
            <a:r>
              <a:rPr sz="1575" spc="-241">
                <a:solidFill>
                  <a:srgbClr val="D82927"/>
                </a:solidFill>
                <a:latin typeface="Verdana"/>
                <a:cs typeface="Verdana"/>
              </a:rPr>
              <a:t> </a:t>
            </a:r>
            <a:r>
              <a:rPr sz="1575" spc="74">
                <a:solidFill>
                  <a:srgbClr val="D82927"/>
                </a:solidFill>
                <a:latin typeface="Verdana"/>
                <a:cs typeface="Verdana"/>
              </a:rPr>
              <a:t>TÍN  </a:t>
            </a:r>
            <a:r>
              <a:rPr sz="1575" spc="264">
                <a:solidFill>
                  <a:srgbClr val="D82927"/>
                </a:solidFill>
                <a:latin typeface="Verdana"/>
                <a:cs typeface="Verdana"/>
              </a:rPr>
              <a:t>CHẤT </a:t>
            </a:r>
            <a:r>
              <a:rPr sz="1575" spc="212">
                <a:solidFill>
                  <a:srgbClr val="D82927"/>
                </a:solidFill>
                <a:latin typeface="Verdana"/>
                <a:cs typeface="Verdana"/>
              </a:rPr>
              <a:t>LƯỢNG  </a:t>
            </a:r>
            <a:r>
              <a:rPr sz="1575" spc="292">
                <a:solidFill>
                  <a:srgbClr val="D82927"/>
                </a:solidFill>
                <a:latin typeface="Verdana"/>
                <a:cs typeface="Verdana"/>
              </a:rPr>
              <a:t>NHANH</a:t>
            </a:r>
            <a:r>
              <a:rPr sz="1575" spc="-227">
                <a:solidFill>
                  <a:srgbClr val="D82927"/>
                </a:solidFill>
                <a:latin typeface="Verdana"/>
                <a:cs typeface="Verdana"/>
              </a:rPr>
              <a:t> </a:t>
            </a:r>
            <a:r>
              <a:rPr sz="1575" spc="241">
                <a:solidFill>
                  <a:srgbClr val="D82927"/>
                </a:solidFill>
                <a:latin typeface="Verdana"/>
                <a:cs typeface="Verdana"/>
              </a:rPr>
              <a:t>CHÓNG  </a:t>
            </a:r>
            <a:r>
              <a:rPr sz="1575" spc="61">
                <a:solidFill>
                  <a:srgbClr val="D82927"/>
                </a:solidFill>
                <a:latin typeface="Verdana"/>
                <a:cs typeface="Verdana"/>
              </a:rPr>
              <a:t>GIÁ </a:t>
            </a:r>
            <a:r>
              <a:rPr sz="1575" spc="250">
                <a:solidFill>
                  <a:srgbClr val="D82927"/>
                </a:solidFill>
                <a:latin typeface="Verdana"/>
                <a:cs typeface="Verdana"/>
              </a:rPr>
              <a:t>HỢP</a:t>
            </a:r>
            <a:r>
              <a:rPr sz="1575" spc="-401">
                <a:solidFill>
                  <a:srgbClr val="D82927"/>
                </a:solidFill>
                <a:latin typeface="Verdana"/>
                <a:cs typeface="Verdana"/>
              </a:rPr>
              <a:t> </a:t>
            </a:r>
            <a:r>
              <a:rPr sz="1575" spc="172">
                <a:solidFill>
                  <a:srgbClr val="D82927"/>
                </a:solidFill>
                <a:latin typeface="Verdana"/>
                <a:cs typeface="Verdana"/>
              </a:rPr>
              <a:t>LÝ”</a:t>
            </a:r>
            <a:endParaRPr sz="1575">
              <a:latin typeface="Verdana"/>
              <a:cs typeface="Verdana"/>
            </a:endParaRPr>
          </a:p>
        </p:txBody>
      </p:sp>
      <p:sp>
        <p:nvSpPr>
          <p:cNvPr id="6" name="object 6"/>
          <p:cNvSpPr/>
          <p:nvPr/>
        </p:nvSpPr>
        <p:spPr>
          <a:xfrm>
            <a:off x="3680741" y="4110069"/>
            <a:ext cx="874715" cy="688831"/>
          </a:xfrm>
          <a:custGeom>
            <a:avLst/>
            <a:gdLst/>
            <a:ahLst/>
            <a:cxnLst/>
            <a:rect l="l" t="t" r="r" b="b"/>
            <a:pathLst>
              <a:path w="944245" h="743585">
                <a:moveTo>
                  <a:pt x="408482" y="0"/>
                </a:moveTo>
                <a:lnTo>
                  <a:pt x="333273" y="0"/>
                </a:lnTo>
                <a:lnTo>
                  <a:pt x="292253" y="1114"/>
                </a:lnTo>
                <a:lnTo>
                  <a:pt x="251791" y="5908"/>
                </a:lnTo>
                <a:lnTo>
                  <a:pt x="211885" y="14383"/>
                </a:lnTo>
                <a:lnTo>
                  <a:pt x="172529" y="26542"/>
                </a:lnTo>
                <a:lnTo>
                  <a:pt x="136117" y="41661"/>
                </a:lnTo>
                <a:lnTo>
                  <a:pt x="79351" y="78531"/>
                </a:lnTo>
                <a:lnTo>
                  <a:pt x="43358" y="121662"/>
                </a:lnTo>
                <a:lnTo>
                  <a:pt x="20131" y="173277"/>
                </a:lnTo>
                <a:lnTo>
                  <a:pt x="7045" y="238899"/>
                </a:lnTo>
                <a:lnTo>
                  <a:pt x="3128" y="281665"/>
                </a:lnTo>
                <a:lnTo>
                  <a:pt x="781" y="331801"/>
                </a:lnTo>
                <a:lnTo>
                  <a:pt x="0" y="389305"/>
                </a:lnTo>
                <a:lnTo>
                  <a:pt x="0" y="743229"/>
                </a:lnTo>
                <a:lnTo>
                  <a:pt x="371614" y="743229"/>
                </a:lnTo>
                <a:lnTo>
                  <a:pt x="371614" y="374561"/>
                </a:lnTo>
                <a:lnTo>
                  <a:pt x="249212" y="374561"/>
                </a:lnTo>
                <a:lnTo>
                  <a:pt x="249212" y="355396"/>
                </a:lnTo>
                <a:lnTo>
                  <a:pt x="252798" y="291340"/>
                </a:lnTo>
                <a:lnTo>
                  <a:pt x="266528" y="245167"/>
                </a:lnTo>
                <a:lnTo>
                  <a:pt x="290402" y="216872"/>
                </a:lnTo>
                <a:lnTo>
                  <a:pt x="324421" y="206451"/>
                </a:lnTo>
                <a:lnTo>
                  <a:pt x="408482" y="206451"/>
                </a:lnTo>
                <a:lnTo>
                  <a:pt x="408482" y="0"/>
                </a:lnTo>
                <a:close/>
              </a:path>
              <a:path w="944245" h="743585">
                <a:moveTo>
                  <a:pt x="943787" y="0"/>
                </a:moveTo>
                <a:lnTo>
                  <a:pt x="870051" y="0"/>
                </a:lnTo>
                <a:lnTo>
                  <a:pt x="828439" y="1114"/>
                </a:lnTo>
                <a:lnTo>
                  <a:pt x="787654" y="5908"/>
                </a:lnTo>
                <a:lnTo>
                  <a:pt x="747697" y="14383"/>
                </a:lnTo>
                <a:lnTo>
                  <a:pt x="708571" y="26542"/>
                </a:lnTo>
                <a:lnTo>
                  <a:pt x="672488" y="41661"/>
                </a:lnTo>
                <a:lnTo>
                  <a:pt x="616086" y="78531"/>
                </a:lnTo>
                <a:lnTo>
                  <a:pt x="579546" y="121706"/>
                </a:lnTo>
                <a:lnTo>
                  <a:pt x="555948" y="173684"/>
                </a:lnTo>
                <a:lnTo>
                  <a:pt x="543405" y="239863"/>
                </a:lnTo>
                <a:lnTo>
                  <a:pt x="539719" y="282586"/>
                </a:lnTo>
                <a:lnTo>
                  <a:pt x="537512" y="332402"/>
                </a:lnTo>
                <a:lnTo>
                  <a:pt x="536778" y="389305"/>
                </a:lnTo>
                <a:lnTo>
                  <a:pt x="536778" y="743229"/>
                </a:lnTo>
                <a:lnTo>
                  <a:pt x="908392" y="743229"/>
                </a:lnTo>
                <a:lnTo>
                  <a:pt x="908392" y="374561"/>
                </a:lnTo>
                <a:lnTo>
                  <a:pt x="784517" y="374561"/>
                </a:lnTo>
                <a:lnTo>
                  <a:pt x="784517" y="355396"/>
                </a:lnTo>
                <a:lnTo>
                  <a:pt x="788103" y="291340"/>
                </a:lnTo>
                <a:lnTo>
                  <a:pt x="801833" y="245167"/>
                </a:lnTo>
                <a:lnTo>
                  <a:pt x="825707" y="216872"/>
                </a:lnTo>
                <a:lnTo>
                  <a:pt x="859726" y="206451"/>
                </a:lnTo>
                <a:lnTo>
                  <a:pt x="943787" y="206451"/>
                </a:lnTo>
                <a:lnTo>
                  <a:pt x="943787" y="0"/>
                </a:lnTo>
                <a:close/>
              </a:path>
            </a:pathLst>
          </a:custGeom>
          <a:solidFill>
            <a:srgbClr val="D82927"/>
          </a:solidFill>
        </p:spPr>
        <p:txBody>
          <a:bodyPr wrap="square" lIns="0" tIns="0" rIns="0" bIns="0" rtlCol="0"/>
          <a:lstStyle/>
          <a:p>
            <a:endParaRPr sz="1667"/>
          </a:p>
        </p:txBody>
      </p:sp>
      <p:sp>
        <p:nvSpPr>
          <p:cNvPr id="7" name="object 7"/>
          <p:cNvSpPr/>
          <p:nvPr/>
        </p:nvSpPr>
        <p:spPr>
          <a:xfrm>
            <a:off x="3513993" y="3762186"/>
            <a:ext cx="2956506" cy="118824"/>
          </a:xfrm>
          <a:custGeom>
            <a:avLst/>
            <a:gdLst/>
            <a:ahLst/>
            <a:cxnLst/>
            <a:rect l="l" t="t" r="r" b="b"/>
            <a:pathLst>
              <a:path w="3191509" h="128270">
                <a:moveTo>
                  <a:pt x="3191256" y="0"/>
                </a:moveTo>
                <a:lnTo>
                  <a:pt x="0" y="0"/>
                </a:lnTo>
                <a:lnTo>
                  <a:pt x="0" y="128016"/>
                </a:lnTo>
                <a:lnTo>
                  <a:pt x="3094202" y="128016"/>
                </a:lnTo>
                <a:lnTo>
                  <a:pt x="3191256" y="0"/>
                </a:lnTo>
                <a:close/>
              </a:path>
            </a:pathLst>
          </a:custGeom>
          <a:solidFill>
            <a:srgbClr val="173019"/>
          </a:solidFill>
        </p:spPr>
        <p:txBody>
          <a:bodyPr wrap="square" lIns="0" tIns="0" rIns="0" bIns="0" rtlCol="0"/>
          <a:lstStyle/>
          <a:p>
            <a:endParaRPr sz="1667"/>
          </a:p>
        </p:txBody>
      </p:sp>
      <p:sp>
        <p:nvSpPr>
          <p:cNvPr id="9" name="object 9"/>
          <p:cNvSpPr txBox="1"/>
          <p:nvPr/>
        </p:nvSpPr>
        <p:spPr>
          <a:xfrm>
            <a:off x="756262" y="7970873"/>
            <a:ext cx="5540654" cy="1152240"/>
          </a:xfrm>
          <a:prstGeom prst="rect">
            <a:avLst/>
          </a:prstGeom>
        </p:spPr>
        <p:txBody>
          <a:bodyPr vert="horz" wrap="square" lIns="0" tIns="11177" rIns="0" bIns="0" rtlCol="0">
            <a:spAutoFit/>
          </a:bodyPr>
          <a:lstStyle/>
          <a:p>
            <a:pPr marL="11765" marR="3056402">
              <a:lnSpc>
                <a:spcPct val="121300"/>
              </a:lnSpc>
              <a:spcBef>
                <a:spcPts val="88"/>
              </a:spcBef>
            </a:pPr>
            <a:r>
              <a:rPr sz="2038" spc="-195">
                <a:solidFill>
                  <a:srgbClr val="78BD75"/>
                </a:solidFill>
                <a:latin typeface="Arial Unicode MS"/>
                <a:cs typeface="Arial Unicode MS"/>
              </a:rPr>
              <a:t>ƯU </a:t>
            </a:r>
            <a:r>
              <a:rPr sz="2038" spc="-180">
                <a:solidFill>
                  <a:srgbClr val="78BD75"/>
                </a:solidFill>
                <a:latin typeface="Arial Unicode MS"/>
                <a:cs typeface="Arial Unicode MS"/>
              </a:rPr>
              <a:t>TIÊN </a:t>
            </a:r>
            <a:r>
              <a:rPr sz="2038" spc="69">
                <a:solidFill>
                  <a:srgbClr val="78BD75"/>
                </a:solidFill>
                <a:latin typeface="Arial Unicode MS"/>
                <a:cs typeface="Arial Unicode MS"/>
              </a:rPr>
              <a:t>HÀNG </a:t>
            </a:r>
            <a:r>
              <a:rPr sz="2038" spc="15">
                <a:solidFill>
                  <a:srgbClr val="78BD75"/>
                </a:solidFill>
                <a:latin typeface="Arial Unicode MS"/>
                <a:cs typeface="Arial Unicode MS"/>
              </a:rPr>
              <a:t>ĐẦU  </a:t>
            </a:r>
            <a:r>
              <a:rPr sz="2038" spc="65">
                <a:solidFill>
                  <a:srgbClr val="78BD75"/>
                </a:solidFill>
                <a:latin typeface="Arial Unicode MS"/>
                <a:cs typeface="Arial Unicode MS"/>
              </a:rPr>
              <a:t>CỦA </a:t>
            </a:r>
            <a:r>
              <a:rPr sz="2038" spc="37">
                <a:solidFill>
                  <a:srgbClr val="78BD75"/>
                </a:solidFill>
                <a:latin typeface="Arial Unicode MS"/>
                <a:cs typeface="Arial Unicode MS"/>
              </a:rPr>
              <a:t>CHÚNG </a:t>
            </a:r>
            <a:r>
              <a:rPr sz="2038" spc="-102">
                <a:solidFill>
                  <a:srgbClr val="78BD75"/>
                </a:solidFill>
                <a:latin typeface="Arial Unicode MS"/>
                <a:cs typeface="Arial Unicode MS"/>
              </a:rPr>
              <a:t>TÔI</a:t>
            </a:r>
            <a:r>
              <a:rPr sz="2038" spc="-189">
                <a:solidFill>
                  <a:srgbClr val="78BD75"/>
                </a:solidFill>
                <a:latin typeface="Arial Unicode MS"/>
                <a:cs typeface="Arial Unicode MS"/>
              </a:rPr>
              <a:t> </a:t>
            </a:r>
            <a:r>
              <a:rPr sz="2038" spc="-23">
                <a:solidFill>
                  <a:srgbClr val="78BD75"/>
                </a:solidFill>
                <a:latin typeface="Arial Unicode MS"/>
                <a:cs typeface="Arial Unicode MS"/>
              </a:rPr>
              <a:t>LÀ</a:t>
            </a:r>
            <a:endParaRPr sz="2038">
              <a:latin typeface="Arial Unicode MS"/>
              <a:cs typeface="Arial Unicode MS"/>
            </a:endParaRPr>
          </a:p>
          <a:p>
            <a:pPr marL="11765">
              <a:spcBef>
                <a:spcPts val="241"/>
              </a:spcBef>
            </a:pPr>
            <a:r>
              <a:rPr sz="2316" b="1" spc="139">
                <a:solidFill>
                  <a:srgbClr val="78BD75"/>
                </a:solidFill>
                <a:latin typeface="Arial"/>
                <a:cs typeface="Arial"/>
              </a:rPr>
              <a:t>“CẢI </a:t>
            </a:r>
            <a:r>
              <a:rPr sz="2316" b="1" spc="-102">
                <a:solidFill>
                  <a:srgbClr val="78BD75"/>
                </a:solidFill>
                <a:latin typeface="Arial"/>
                <a:cs typeface="Arial"/>
              </a:rPr>
              <a:t>TIẾN </a:t>
            </a:r>
            <a:r>
              <a:rPr sz="2316" b="1" spc="42">
                <a:solidFill>
                  <a:srgbClr val="78BD75"/>
                </a:solidFill>
                <a:latin typeface="Arial"/>
                <a:cs typeface="Arial"/>
              </a:rPr>
              <a:t>BẰNG </a:t>
            </a:r>
            <a:r>
              <a:rPr sz="2316" b="1" spc="74">
                <a:solidFill>
                  <a:srgbClr val="78BD75"/>
                </a:solidFill>
                <a:latin typeface="Arial"/>
                <a:cs typeface="Arial"/>
              </a:rPr>
              <a:t>HÀNH</a:t>
            </a:r>
            <a:r>
              <a:rPr sz="2316" b="1" spc="195">
                <a:solidFill>
                  <a:srgbClr val="78BD75"/>
                </a:solidFill>
                <a:latin typeface="Arial"/>
                <a:cs typeface="Arial"/>
              </a:rPr>
              <a:t> </a:t>
            </a:r>
            <a:r>
              <a:rPr sz="2316" b="1" spc="130">
                <a:solidFill>
                  <a:srgbClr val="78BD75"/>
                </a:solidFill>
                <a:latin typeface="Arial"/>
                <a:cs typeface="Arial"/>
              </a:rPr>
              <a:t>ĐỘNG</a:t>
            </a:r>
            <a:r>
              <a:rPr sz="2316" b="1" spc="130" smtClean="0">
                <a:solidFill>
                  <a:srgbClr val="78BD75"/>
                </a:solidFill>
                <a:latin typeface="Arial"/>
                <a:cs typeface="Arial"/>
              </a:rPr>
              <a:t>”</a:t>
            </a:r>
            <a:endParaRPr sz="2316">
              <a:latin typeface="Arial"/>
              <a:cs typeface="Arial"/>
            </a:endParaRPr>
          </a:p>
        </p:txBody>
      </p:sp>
      <p:pic>
        <p:nvPicPr>
          <p:cNvPr id="10" name="object 10"/>
          <p:cNvPicPr/>
          <p:nvPr/>
        </p:nvPicPr>
        <p:blipFill>
          <a:blip r:embed="rId2" cstate="print"/>
          <a:stretch>
            <a:fillRect/>
          </a:stretch>
        </p:blipFill>
        <p:spPr>
          <a:xfrm>
            <a:off x="775428" y="1390218"/>
            <a:ext cx="1518630" cy="2490559"/>
          </a:xfrm>
          <a:prstGeom prst="rect">
            <a:avLst/>
          </a:prstGeom>
        </p:spPr>
      </p:pic>
      <p:sp>
        <p:nvSpPr>
          <p:cNvPr id="12" name="object 12"/>
          <p:cNvSpPr txBox="1">
            <a:spLocks noGrp="1"/>
          </p:cNvSpPr>
          <p:nvPr>
            <p:ph type="title" idx="4294967295"/>
          </p:nvPr>
        </p:nvSpPr>
        <p:spPr>
          <a:xfrm>
            <a:off x="200025" y="280988"/>
            <a:ext cx="5168900" cy="566737"/>
          </a:xfrm>
          <a:prstGeom prst="rect">
            <a:avLst/>
          </a:prstGeom>
        </p:spPr>
        <p:txBody>
          <a:bodyPr vert="horz" wrap="square" lIns="0" tIns="11765" rIns="0" bIns="0" rtlCol="0" anchor="ctr">
            <a:spAutoFit/>
          </a:bodyPr>
          <a:lstStyle/>
          <a:p>
            <a:pPr marL="11765">
              <a:lnSpc>
                <a:spcPct val="100000"/>
              </a:lnSpc>
              <a:spcBef>
                <a:spcPts val="93"/>
              </a:spcBef>
            </a:pPr>
            <a:r>
              <a:rPr spc="-42" dirty="0"/>
              <a:t>CHÍNH </a:t>
            </a:r>
            <a:r>
              <a:rPr spc="-4" dirty="0"/>
              <a:t>SÁCH </a:t>
            </a:r>
            <a:r>
              <a:rPr spc="-19" dirty="0"/>
              <a:t>HOẠT</a:t>
            </a:r>
            <a:r>
              <a:rPr spc="-292" dirty="0"/>
              <a:t> </a:t>
            </a:r>
            <a:r>
              <a:rPr spc="-19" dirty="0"/>
              <a:t>ĐỘNG</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0765" y="5595720"/>
            <a:ext cx="3359556" cy="124428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1739" y="6840000"/>
            <a:ext cx="1486017" cy="1486017"/>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3776" y="6862413"/>
            <a:ext cx="1257820" cy="1257820"/>
          </a:xfrm>
          <a:prstGeom prst="rect">
            <a:avLst/>
          </a:prstGeom>
        </p:spPr>
      </p:pic>
      <p:sp>
        <p:nvSpPr>
          <p:cNvPr id="18" name="object 20"/>
          <p:cNvSpPr txBox="1"/>
          <p:nvPr/>
        </p:nvSpPr>
        <p:spPr>
          <a:xfrm>
            <a:off x="4874110" y="9595290"/>
            <a:ext cx="1630792" cy="165768"/>
          </a:xfrm>
          <a:prstGeom prst="rect">
            <a:avLst/>
          </a:prstGeom>
        </p:spPr>
        <p:txBody>
          <a:bodyPr vert="horz" wrap="square" lIns="0" tIns="11765" rIns="0" bIns="0" rtlCol="0">
            <a:spAutoFit/>
          </a:bodyPr>
          <a:lstStyle/>
          <a:p>
            <a:pPr marL="11765">
              <a:spcBef>
                <a:spcPts val="93"/>
              </a:spcBef>
            </a:pPr>
            <a:r>
              <a:rPr lang="vi-VN" sz="1000" b="1">
                <a:solidFill>
                  <a:schemeClr val="accent1"/>
                </a:solidFill>
              </a:rPr>
              <a:t>Global Cashew Links</a:t>
            </a:r>
            <a:endParaRPr sz="926">
              <a:solidFill>
                <a:schemeClr val="accent1"/>
              </a:solidFill>
              <a:latin typeface="Arial"/>
              <a:cs typeface="Arial"/>
            </a:endParaRPr>
          </a:p>
        </p:txBody>
      </p:sp>
    </p:spTree>
    <p:extLst>
      <p:ext uri="{BB962C8B-B14F-4D97-AF65-F5344CB8AC3E}">
        <p14:creationId xmlns:p14="http://schemas.microsoft.com/office/powerpoint/2010/main" val="3364287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365</TotalTime>
  <Words>1181</Words>
  <Application>Microsoft Office PowerPoint</Application>
  <PresentationFormat>A4 Paper (210x297 mm)</PresentationFormat>
  <Paragraphs>148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Retrospect</vt:lpstr>
      <vt:lpstr>PowerPoint Presentation</vt:lpstr>
      <vt:lpstr>LỜI NGỎ</vt:lpstr>
      <vt:lpstr>GIỚI THIỆU  VỀ CÔNG TY</vt:lpstr>
      <vt:lpstr>THÔNG TIN CÔNG TY</vt:lpstr>
      <vt:lpstr>PowerPoint Presentation</vt:lpstr>
      <vt:lpstr>SƠ ĐỒ TỔ CHỨC</vt:lpstr>
      <vt:lpstr>PowerPoint Presentation</vt:lpstr>
      <vt:lpstr>GIẤY CHỨNG NHẬN</vt:lpstr>
      <vt:lpstr>CHÍNH SÁCH HOẠT ĐỘNG</vt:lpstr>
      <vt:lpstr>KIỂM SOÁT CHẤT LƯỢNG THỰC PHẨM</vt:lpstr>
      <vt:lpstr>PowerPoint Presentation</vt:lpstr>
      <vt:lpstr>PowerPoint Presentation</vt:lpstr>
      <vt:lpstr>LỜI KẾT</vt:lpstr>
      <vt:lpstr>HỢP ĐỒNG TIÊU BIỂU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Windows User</cp:lastModifiedBy>
  <cp:revision>44</cp:revision>
  <dcterms:created xsi:type="dcterms:W3CDTF">2020-05-25T08:14:24Z</dcterms:created>
  <dcterms:modified xsi:type="dcterms:W3CDTF">2020-06-03T03:48:19Z</dcterms:modified>
</cp:coreProperties>
</file>